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61.xml" ContentType="application/vnd.openxmlformats-officedocument.presentationml.tags+xml"/>
  <Override PartName="/ppt/notesSlides/notesSlide52.xml" ContentType="application/vnd.openxmlformats-officedocument.presentationml.notesSlide+xml"/>
  <Override PartName="/ppt/tags/tag62.xml" ContentType="application/vnd.openxmlformats-officedocument.presentationml.tags+xml"/>
  <Override PartName="/ppt/notesSlides/notesSlide53.xml" ContentType="application/vnd.openxmlformats-officedocument.presentationml.notesSlide+xml"/>
  <Override PartName="/ppt/tags/tag63.xml" ContentType="application/vnd.openxmlformats-officedocument.presentationml.tags+xml"/>
  <Override PartName="/ppt/notesSlides/notesSlide54.xml" ContentType="application/vnd.openxmlformats-officedocument.presentationml.notesSlide+xml"/>
  <Override PartName="/ppt/tags/tag6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57.xml" ContentType="application/vnd.openxmlformats-officedocument.presentationml.notesSlide+xml"/>
  <Override PartName="/ppt/tags/tag71.xml" ContentType="application/vnd.openxmlformats-officedocument.presentationml.tags+xml"/>
  <Override PartName="/ppt/notesSlides/notesSlide58.xml" ContentType="application/vnd.openxmlformats-officedocument.presentationml.notesSlide+xml"/>
  <Override PartName="/ppt/tags/tag72.xml" ContentType="application/vnd.openxmlformats-officedocument.presentationml.tags+xml"/>
  <Override PartName="/ppt/notesSlides/notesSlide59.xml" ContentType="application/vnd.openxmlformats-officedocument.presentationml.notesSlide+xml"/>
  <Override PartName="/ppt/tags/tag73.xml" ContentType="application/vnd.openxmlformats-officedocument.presentationml.tags+xml"/>
  <Override PartName="/ppt/notesSlides/notesSlide60.xml" ContentType="application/vnd.openxmlformats-officedocument.presentationml.notesSlide+xml"/>
  <Override PartName="/ppt/tags/tag7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5"/>
  </p:notesMasterIdLst>
  <p:sldIdLst>
    <p:sldId id="411" r:id="rId3"/>
    <p:sldId id="414" r:id="rId4"/>
    <p:sldId id="332" r:id="rId5"/>
    <p:sldId id="505" r:id="rId6"/>
    <p:sldId id="506" r:id="rId7"/>
    <p:sldId id="504" r:id="rId8"/>
    <p:sldId id="503" r:id="rId9"/>
    <p:sldId id="507" r:id="rId10"/>
    <p:sldId id="508" r:id="rId11"/>
    <p:sldId id="416" r:id="rId12"/>
    <p:sldId id="564" r:id="rId13"/>
    <p:sldId id="425" r:id="rId14"/>
    <p:sldId id="418" r:id="rId15"/>
    <p:sldId id="569" r:id="rId16"/>
    <p:sldId id="419" r:id="rId17"/>
    <p:sldId id="420" r:id="rId18"/>
    <p:sldId id="509" r:id="rId19"/>
    <p:sldId id="426" r:id="rId20"/>
    <p:sldId id="422" r:id="rId21"/>
    <p:sldId id="427" r:id="rId22"/>
    <p:sldId id="424" r:id="rId23"/>
    <p:sldId id="428" r:id="rId24"/>
    <p:sldId id="429" r:id="rId25"/>
    <p:sldId id="430" r:id="rId26"/>
    <p:sldId id="431" r:id="rId27"/>
    <p:sldId id="443" r:id="rId28"/>
    <p:sldId id="432" r:id="rId29"/>
    <p:sldId id="433" r:id="rId30"/>
    <p:sldId id="444" r:id="rId31"/>
    <p:sldId id="435" r:id="rId32"/>
    <p:sldId id="436" r:id="rId33"/>
    <p:sldId id="502" r:id="rId34"/>
    <p:sldId id="438" r:id="rId35"/>
    <p:sldId id="439" r:id="rId36"/>
    <p:sldId id="456" r:id="rId37"/>
    <p:sldId id="442" r:id="rId38"/>
    <p:sldId id="458" r:id="rId39"/>
    <p:sldId id="459" r:id="rId40"/>
    <p:sldId id="460" r:id="rId41"/>
    <p:sldId id="461" r:id="rId42"/>
    <p:sldId id="466" r:id="rId43"/>
    <p:sldId id="490" r:id="rId44"/>
    <p:sldId id="485" r:id="rId45"/>
    <p:sldId id="467" r:id="rId46"/>
    <p:sldId id="468" r:id="rId47"/>
    <p:sldId id="491" r:id="rId48"/>
    <p:sldId id="492" r:id="rId49"/>
    <p:sldId id="493" r:id="rId50"/>
    <p:sldId id="567" r:id="rId51"/>
    <p:sldId id="486" r:id="rId52"/>
    <p:sldId id="469" r:id="rId53"/>
    <p:sldId id="470" r:id="rId54"/>
    <p:sldId id="471" r:id="rId55"/>
    <p:sldId id="496" r:id="rId56"/>
    <p:sldId id="497" r:id="rId57"/>
    <p:sldId id="487" r:id="rId58"/>
    <p:sldId id="472" r:id="rId59"/>
    <p:sldId id="473" r:id="rId60"/>
    <p:sldId id="498" r:id="rId61"/>
    <p:sldId id="474" r:id="rId62"/>
    <p:sldId id="475" r:id="rId63"/>
    <p:sldId id="489"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7" autoAdjust="0"/>
    <p:restoredTop sz="93708" autoAdjust="0"/>
  </p:normalViewPr>
  <p:slideViewPr>
    <p:cSldViewPr snapToGrid="0" showGuides="1">
      <p:cViewPr varScale="1">
        <p:scale>
          <a:sx n="212" d="100"/>
          <a:sy n="212" d="100"/>
        </p:scale>
        <p:origin x="21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EB32D-3EFC-443D-9FD5-44BA8F54B34E}" type="datetimeFigureOut">
              <a:rPr lang="zh-TW" altLang="en-US" smtClean="0"/>
              <a:t>2024/3/3</a:t>
            </a:fld>
            <a:endParaRPr lang="zh-TW" altLang="en-US"/>
          </a:p>
        </p:txBody>
      </p:sp>
      <p:sp>
        <p:nvSpPr>
          <p:cNvPr id="4" name="投影片圖像版面配置區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F5DAF-6A0D-4EB6-BEE4-4A3D9B453FF2}"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1843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defRPr/>
            </a:pPr>
            <a:fld id="{0972743C-68F6-4523-A424-CB9EDABCD829}" type="slidenum">
              <a:rPr lang="zh-CN" altLang="en-US" sz="1300" smtClean="0">
                <a:solidFill>
                  <a:srgbClr val="000000"/>
                </a:solidFill>
                <a:latin typeface="Arial" charset="0"/>
              </a:rPr>
              <a:t>1</a:t>
            </a:fld>
            <a:endParaRPr lang="zh-CN" altLang="en-US" sz="1300">
              <a:solidFill>
                <a:srgbClr val="000000"/>
              </a:solidFill>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AI的特征</a:t>
            </a:r>
          </a:p>
          <a:p>
            <a:pPr lvl="0"/>
            <a:r>
              <a:rPr lang="en-US" altLang="zh-CN" dirty="0"/>
              <a:t>⼈⼯智能的特征：</a:t>
            </a:r>
          </a:p>
          <a:p>
            <a:pPr lvl="0"/>
            <a:r>
              <a:rPr lang="en-US" altLang="zh-CN" dirty="0"/>
              <a:t>1. 由⼈类设计，为⼈类服务，本质为计算，基础为数据；</a:t>
            </a:r>
          </a:p>
          <a:p>
            <a:pPr lvl="0"/>
            <a:r>
              <a:rPr lang="en-US" altLang="zh-CN" dirty="0"/>
              <a:t>2. 能感知环境，能产⽣反应，能与⼈交互，能与⼈互补；</a:t>
            </a:r>
          </a:p>
          <a:p>
            <a:pPr lvl="0"/>
            <a:r>
              <a:rPr lang="en-US" altLang="zh-CN" dirty="0"/>
              <a:t>3. 有适应特性，有学习能⼒，有演化迭代，有连接扩展；</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人工智能主要分为以下三个流派：</a:t>
            </a:r>
            <a:endParaRPr lang="en-US" altLang="zh-CN" dirty="0"/>
          </a:p>
          <a:p>
            <a:pPr lvl="0"/>
            <a:r>
              <a:rPr lang="zh-CN" altLang="en-US" dirty="0"/>
              <a:t>一是</a:t>
            </a:r>
            <a:r>
              <a:rPr lang="en-US" altLang="zh-CN" dirty="0" err="1"/>
              <a:t>符号主义</a:t>
            </a:r>
            <a:r>
              <a:rPr lang="zh-CN" altLang="en-US" dirty="0"/>
              <a:t>，</a:t>
            </a:r>
            <a:r>
              <a:rPr lang="en-US" altLang="zh-CN" dirty="0" err="1"/>
              <a:t>又称逻辑主义</a:t>
            </a:r>
            <a:r>
              <a:rPr lang="en-US" altLang="zh-CN" dirty="0"/>
              <a:t>、⼼</a:t>
            </a:r>
            <a:r>
              <a:rPr lang="en-US" altLang="zh-CN" dirty="0" err="1"/>
              <a:t>理学派或计算机学派。起源于数理逻辑。符号主义的原理</a:t>
            </a:r>
            <a:r>
              <a:rPr lang="zh-CN" altLang="en-US" dirty="0"/>
              <a:t>是</a:t>
            </a:r>
            <a:r>
              <a:rPr lang="en-US" altLang="zh-CN" dirty="0" err="1"/>
              <a:t>物理符号系统</a:t>
            </a:r>
            <a:r>
              <a:rPr lang="en-US" altLang="zh-CN" dirty="0"/>
              <a:t>(即符号操作系统)</a:t>
            </a:r>
            <a:r>
              <a:rPr lang="en-US" altLang="zh-CN" dirty="0" err="1"/>
              <a:t>假设和有限合理性原理</a:t>
            </a:r>
            <a:r>
              <a:rPr lang="zh-CN" altLang="en-US" dirty="0"/>
              <a:t>；</a:t>
            </a:r>
            <a:endParaRPr lang="en-US" altLang="zh-CN" dirty="0"/>
          </a:p>
          <a:p>
            <a:pPr lvl="0"/>
            <a:r>
              <a:rPr lang="zh-CN" altLang="en-US" dirty="0"/>
              <a:t>其次是</a:t>
            </a:r>
            <a:r>
              <a:rPr lang="en-US" altLang="zh-CN" dirty="0" err="1"/>
              <a:t>连接主义</a:t>
            </a:r>
            <a:r>
              <a:rPr lang="zh-CN" altLang="en-US" dirty="0"/>
              <a:t>，</a:t>
            </a:r>
            <a:r>
              <a:rPr lang="en-US" altLang="zh-CN" dirty="0" err="1"/>
              <a:t>又称仿⽣学派或⽣理学派。起源于仿⽣学，特别是⼈脑模型的研究。连接主义的原理</a:t>
            </a:r>
            <a:r>
              <a:rPr lang="zh-CN" altLang="en-US" dirty="0"/>
              <a:t>是</a:t>
            </a:r>
            <a:r>
              <a:rPr lang="en-US" altLang="zh-CN" dirty="0" err="1"/>
              <a:t>神经⽹络及神经⽹络间的连接机制与学习算法</a:t>
            </a:r>
            <a:r>
              <a:rPr lang="zh-CN" altLang="en-US" dirty="0"/>
              <a:t>；</a:t>
            </a:r>
            <a:endParaRPr lang="en-US" altLang="zh-CN" dirty="0"/>
          </a:p>
          <a:p>
            <a:pPr lvl="0"/>
            <a:r>
              <a:rPr lang="zh-CN" altLang="en-US" dirty="0"/>
              <a:t>最后是</a:t>
            </a:r>
            <a:r>
              <a:rPr lang="en-US" altLang="zh-CN" dirty="0"/>
              <a:t>⾏</a:t>
            </a:r>
            <a:r>
              <a:rPr lang="en-US" altLang="zh-CN" dirty="0" err="1"/>
              <a:t>为主义</a:t>
            </a:r>
            <a:r>
              <a:rPr lang="zh-CN" altLang="en-US" dirty="0"/>
              <a:t>，</a:t>
            </a:r>
            <a:r>
              <a:rPr lang="en-US" altLang="zh-CN" dirty="0" err="1"/>
              <a:t>又称进化主义或控制论学派。起源于控制论</a:t>
            </a:r>
            <a:r>
              <a:rPr lang="en-US" altLang="zh-CN" dirty="0"/>
              <a:t>。⾏</a:t>
            </a:r>
            <a:r>
              <a:rPr lang="en-US" altLang="zh-CN" dirty="0" err="1"/>
              <a:t>为主义的原理</a:t>
            </a:r>
            <a:r>
              <a:rPr lang="zh-CN" altLang="en-US" dirty="0"/>
              <a:t>是</a:t>
            </a:r>
            <a:r>
              <a:rPr lang="en-US" altLang="zh-CN" dirty="0" err="1"/>
              <a:t>控制论及感知</a:t>
            </a:r>
            <a:r>
              <a:rPr lang="en-US" altLang="zh-CN" dirty="0"/>
              <a:t>—</a:t>
            </a:r>
            <a:r>
              <a:rPr lang="en-US" altLang="zh-CN" dirty="0" err="1"/>
              <a:t>动作型控制系统</a:t>
            </a:r>
            <a:r>
              <a:rPr lang="en-US" altLang="zh-CN" dirty="0"/>
              <a:t>。</a:t>
            </a:r>
          </a:p>
          <a:p>
            <a:pPr lvl="0"/>
            <a:r>
              <a:rPr lang="en-US" altLang="zh-CN" dirty="0"/>
              <a:t>【5】</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智能化智能体</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基本概念</a:t>
            </a:r>
          </a:p>
          <a:p>
            <a:pPr lvl="0"/>
            <a:r>
              <a:rPr lang="en-US" altLang="zh-CN" dirty="0"/>
              <a:t>概念：智能体是通过传感器感知所处环境并通过执⾏器对该环境产⽣作⽤的东西（事物）</a:t>
            </a:r>
          </a:p>
          <a:p>
            <a:pPr lvl="0"/>
            <a:r>
              <a:rPr lang="en-US" altLang="zh-CN" dirty="0"/>
              <a:t>【智能体与环境的交互作⽤】</a:t>
            </a:r>
          </a:p>
          <a:p>
            <a:pPr lvl="0"/>
            <a:r>
              <a:rPr lang="en-US" altLang="zh-CN" dirty="0"/>
              <a:t>举例：</a:t>
            </a:r>
          </a:p>
          <a:p>
            <a:pPr lvl="0"/>
            <a:r>
              <a:rPr lang="en-US" altLang="zh-CN" dirty="0"/>
              <a:t>1. ⼈类智能体</a:t>
            </a:r>
          </a:p>
          <a:p>
            <a:pPr lvl="0"/>
            <a:r>
              <a:rPr lang="en-US" altLang="zh-CN" dirty="0"/>
              <a:t>2. 机器⼈智能体</a:t>
            </a:r>
          </a:p>
          <a:p>
            <a:pPr lvl="0"/>
            <a:r>
              <a:rPr lang="en-US" altLang="zh-CN" dirty="0"/>
              <a:t>3.⾃动驾驶汽车</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基本概念</a:t>
            </a:r>
          </a:p>
          <a:p>
            <a:pPr lvl="0"/>
            <a:r>
              <a:rPr lang="en-US" altLang="zh-CN" dirty="0"/>
              <a:t>概念：智能体是通过传感器感知所处环境并通过执⾏器对该环境产⽣作⽤的东西（事物）</a:t>
            </a:r>
          </a:p>
          <a:p>
            <a:pPr lvl="0"/>
            <a:r>
              <a:rPr lang="en-US" altLang="zh-CN" dirty="0"/>
              <a:t>【智能体与环境的交互作⽤】</a:t>
            </a:r>
          </a:p>
          <a:p>
            <a:pPr lvl="0"/>
            <a:r>
              <a:rPr lang="en-US" altLang="zh-CN" dirty="0"/>
              <a:t>举例：</a:t>
            </a:r>
          </a:p>
          <a:p>
            <a:pPr lvl="0"/>
            <a:r>
              <a:rPr lang="en-US" altLang="zh-CN" dirty="0"/>
              <a:t>1. ⼈类智能体</a:t>
            </a:r>
          </a:p>
          <a:p>
            <a:pPr lvl="0"/>
            <a:r>
              <a:rPr lang="en-US" altLang="zh-CN" dirty="0"/>
              <a:t>2. 机器⼈智能体</a:t>
            </a:r>
          </a:p>
          <a:p>
            <a:pPr lvl="0"/>
            <a:r>
              <a:rPr lang="en-US" altLang="zh-CN" dirty="0"/>
              <a:t>3.⾃动驾驶汽车</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extLst>
      <p:ext uri="{BB962C8B-B14F-4D97-AF65-F5344CB8AC3E}">
        <p14:creationId xmlns:p14="http://schemas.microsoft.com/office/powerpoint/2010/main" val="4264067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给定感知序列——求取⾏动，这可以通过智能体函数来实现，抽象的数学表⽰为：</a:t>
            </a:r>
          </a:p>
          <a:p>
            <a:pPr lvl="0"/>
            <a:r>
              <a:rPr lang="en-US" altLang="zh-CN" dirty="0"/>
              <a:t>⽽智能体函数通过具体的智能体程序来实现，并在智能体⾃⾝的结构上运⾏。</a:t>
            </a:r>
          </a:p>
          <a:p>
            <a:pPr lvl="0"/>
            <a:r>
              <a:rPr lang="en-US" altLang="zh-CN" dirty="0"/>
              <a:t>总的来说，可以把智能体定义为：智能体 = 体系结构 + 程序</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b="1" dirty="0"/>
              <a:t>理性智能体</a:t>
            </a:r>
          </a:p>
          <a:p>
            <a:pPr lvl="0"/>
            <a:r>
              <a:rPr lang="en-US" altLang="zh-CN" b="1" dirty="0"/>
              <a:t>定义</a:t>
            </a:r>
          </a:p>
          <a:p>
            <a:pPr lvl="0"/>
            <a:r>
              <a:rPr lang="en-US" altLang="zh-CN" dirty="0"/>
              <a:t>对每⼀个可能的感知序列，根据已知的感知序列提供的证据和智能体具有的先验知识，理性智能体应该选择期望能</a:t>
            </a:r>
          </a:p>
          <a:p>
            <a:pPr lvl="0"/>
            <a:r>
              <a:rPr lang="en-US" altLang="zh-CN" dirty="0"/>
              <a:t>使其性能度量最⼤化的⾏动。</a:t>
            </a:r>
          </a:p>
          <a:p>
            <a:pPr lvl="0"/>
            <a:endParaRPr lang="en-US" altLang="zh-CN" dirty="0"/>
          </a:p>
          <a:p>
            <a:pPr lvl="0"/>
            <a:r>
              <a:rPr lang="en-US" altLang="zh-CN" b="1" dirty="0"/>
              <a:t>理性（Rational）与全知（Omniscience）的区别</a:t>
            </a:r>
          </a:p>
          <a:p>
            <a:pPr lvl="0"/>
            <a:r>
              <a:rPr lang="en-US" altLang="zh-CN" dirty="0"/>
              <a:t>1. 理性 ≠ 全知</a:t>
            </a:r>
          </a:p>
          <a:p>
            <a:pPr lvl="0"/>
            <a:r>
              <a:rPr lang="en-US" altLang="zh-CN" dirty="0"/>
              <a:t>⼀个全知的智能体明确的知道它的⾏动产⽣的实际结果并且做出相应的动作，全知者在现实中是不可能的。</a:t>
            </a:r>
          </a:p>
          <a:p>
            <a:pPr lvl="0"/>
            <a:r>
              <a:rPr lang="en-US" altLang="zh-CN" dirty="0"/>
              <a:t>理性并不要求全知。理性的选择只依赖于到当时为⽌的感知序列。</a:t>
            </a:r>
          </a:p>
          <a:p>
            <a:pPr lvl="0"/>
            <a:r>
              <a:rPr lang="en-US" altLang="zh-CN" dirty="0"/>
              <a:t>2. 理性 ≠ 完美</a:t>
            </a:r>
          </a:p>
          <a:p>
            <a:pPr lvl="0"/>
            <a:r>
              <a:rPr lang="en-US" altLang="zh-CN" dirty="0"/>
              <a:t>理性是使期望的性能最⼤化 完美是使实际的性能最⼤化</a:t>
            </a:r>
          </a:p>
          <a:p>
            <a:pPr lvl="0"/>
            <a:r>
              <a:rPr lang="en-US" altLang="zh-CN" dirty="0"/>
              <a:t>对智能体⽽⾔，完美是不太合理的要求</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形式化</a:t>
            </a:r>
          </a:p>
          <a:p>
            <a:pPr lvl="0"/>
            <a:r>
              <a:rPr lang="en-US" altLang="zh-CN" dirty="0"/>
              <a:t>形式化描述⼀个问题通常包括5个部分。分别为初始状态，⾏动，转移模型，⽬标测试和路径耗散</a:t>
            </a:r>
          </a:p>
          <a:p>
            <a:pPr lvl="0"/>
            <a:r>
              <a:rPr lang="en-US" altLang="zh-CN" dirty="0"/>
              <a:t>⽆信息搜索</a:t>
            </a:r>
          </a:p>
          <a:p>
            <a:pPr lvl="0"/>
            <a:r>
              <a:rPr lang="en-US" altLang="zh-CN" dirty="0"/>
              <a:t>⾸先讨论的是⽆信息的搜索算法。⽆信息搜索也称为盲⽬搜索。是指除了问题定义中提供的状态信息外没有任何其</a:t>
            </a:r>
          </a:p>
          <a:p>
            <a:pPr lvl="0"/>
            <a:r>
              <a:rPr lang="en-US" altLang="zh-CN" dirty="0"/>
              <a:t>他信息。搜索算法要做的是⽣成后继状态并区分⽬标状态与⾮⽬标状态，⽆信息搜索⼀般分为以下⼏类：宽度优先</a:t>
            </a:r>
          </a:p>
          <a:p>
            <a:pPr lvl="0"/>
            <a:r>
              <a:rPr lang="en-US" altLang="zh-CN" dirty="0"/>
              <a:t>搜索，⼀致代价搜索，深度优先搜索，深度受限搜索，迭代加深的深度优先搜索，双向搜索</a:t>
            </a:r>
          </a:p>
          <a:p>
            <a:pPr lvl="0"/>
            <a:r>
              <a:rPr lang="en-US" altLang="zh-CN" dirty="0"/>
              <a:t>有信息搜索</a:t>
            </a:r>
          </a:p>
          <a:p>
            <a:pPr lvl="0"/>
            <a:r>
              <a:rPr lang="en-US" altLang="zh-CN" dirty="0"/>
              <a:t>如果能找到⼀种搜索⽅法，能够充分利⽤待求解问题⾃⾝的某些特性信息，以指导搜索朝着最有利于问题求</a:t>
            </a:r>
          </a:p>
          <a:p>
            <a:pPr lvl="0"/>
            <a:r>
              <a:rPr lang="en-US" altLang="zh-CN" dirty="0"/>
              <a:t>解的⽅向发展，那么搜索的效率就会⼤⼤提⾼。在这⾥就要⽤到启发式搜索了，也称为有信息搜索策略。</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19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1.</a:t>
            </a:r>
            <a:r>
              <a:rPr lang="zh-CN" altLang="en-US" dirty="0"/>
              <a:t>介绍</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 逻辑智能体</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标：知识的逻辑表⽰和推理</a:t>
            </a:r>
          </a:p>
          <a:p>
            <a:pPr lvl="0"/>
            <a:r>
              <a:rPr lang="en-US" altLang="zh-CN" dirty="0"/>
              <a:t>⼀个故事</a:t>
            </a:r>
          </a:p>
          <a:p>
            <a:pPr lvl="0"/>
            <a:r>
              <a:rPr lang="en-US" altLang="zh-CN" dirty="0" err="1"/>
              <a:t>你的室友回到了寝室，他</a:t>
            </a:r>
            <a:r>
              <a:rPr lang="en-US" altLang="zh-CN" dirty="0"/>
              <a:t>/</a:t>
            </a:r>
            <a:r>
              <a:rPr lang="en-US" altLang="zh-CN" dirty="0" err="1"/>
              <a:t>她⾝上湿透了。你知道以下⼏件事</a:t>
            </a:r>
            <a:r>
              <a:rPr lang="en-US" altLang="zh-CN" dirty="0"/>
              <a:t>：</a:t>
            </a:r>
          </a:p>
          <a:p>
            <a:pPr lvl="0"/>
            <a:r>
              <a:rPr lang="en-US" altLang="zh-CN" dirty="0"/>
              <a:t>1. </a:t>
            </a:r>
            <a:r>
              <a:rPr lang="en-US" altLang="zh-CN" dirty="0" err="1"/>
              <a:t>你的室友⾝上湿了</a:t>
            </a:r>
            <a:endParaRPr lang="en-US" altLang="zh-CN" dirty="0"/>
          </a:p>
          <a:p>
            <a:pPr lvl="0"/>
            <a:r>
              <a:rPr lang="en-US" altLang="zh-CN" dirty="0"/>
              <a:t>2. </a:t>
            </a:r>
            <a:r>
              <a:rPr lang="en-US" altLang="zh-CN" dirty="0" err="1"/>
              <a:t>如果你的室友⾝上湿了，要么是因为下</a:t>
            </a:r>
            <a:r>
              <a:rPr lang="en-US" altLang="zh-CN" dirty="0"/>
              <a:t>⾬，</a:t>
            </a:r>
            <a:r>
              <a:rPr lang="en-US" altLang="zh-CN" dirty="0" err="1"/>
              <a:t>要么是洒⽔车</a:t>
            </a:r>
            <a:endParaRPr lang="en-US" altLang="zh-CN" dirty="0"/>
          </a:p>
          <a:p>
            <a:pPr lvl="0"/>
            <a:r>
              <a:rPr lang="en-US" altLang="zh-CN" dirty="0"/>
              <a:t>3. </a:t>
            </a:r>
            <a:r>
              <a:rPr lang="en-US" altLang="zh-CN" dirty="0" err="1"/>
              <a:t>如果你的室友是被洒⽔车弄湿了，那么洒⽔车⼀定正在运</a:t>
            </a:r>
            <a:r>
              <a:rPr lang="en-US" altLang="zh-CN" dirty="0"/>
              <a:t>⾏</a:t>
            </a:r>
          </a:p>
          <a:p>
            <a:pPr lvl="0"/>
            <a:r>
              <a:rPr lang="en-US" altLang="zh-CN" dirty="0"/>
              <a:t>4. </a:t>
            </a:r>
            <a:r>
              <a:rPr lang="en-US" altLang="zh-CN" dirty="0" err="1"/>
              <a:t>如果你的室友是被⾬淋湿了，那么他</a:t>
            </a:r>
            <a:r>
              <a:rPr lang="en-US" altLang="zh-CN" dirty="0"/>
              <a:t>/</a:t>
            </a:r>
            <a:r>
              <a:rPr lang="en-US" altLang="zh-CN" dirty="0" err="1"/>
              <a:t>她⼀定没带伞</a:t>
            </a:r>
            <a:endParaRPr lang="en-US" altLang="zh-CN" dirty="0"/>
          </a:p>
          <a:p>
            <a:pPr lvl="0"/>
            <a:r>
              <a:rPr lang="en-US" altLang="zh-CN" dirty="0"/>
              <a:t>5. </a:t>
            </a:r>
            <a:r>
              <a:rPr lang="en-US" altLang="zh-CN" dirty="0" err="1"/>
              <a:t>伞不在伞架上</a:t>
            </a:r>
            <a:endParaRPr lang="en-US" altLang="zh-CN" dirty="0"/>
          </a:p>
          <a:p>
            <a:pPr lvl="0"/>
            <a:r>
              <a:rPr lang="en-US" altLang="zh-CN" dirty="0"/>
              <a:t>6. </a:t>
            </a:r>
            <a:r>
              <a:rPr lang="en-US" altLang="zh-CN" dirty="0" err="1"/>
              <a:t>如果伞不在伞架上，那么要么是你拿了伞，要么是你室友拿了伞</a:t>
            </a:r>
            <a:endParaRPr lang="en-US" altLang="zh-CN" dirty="0"/>
          </a:p>
          <a:p>
            <a:pPr lvl="0"/>
            <a:r>
              <a:rPr lang="en-US" altLang="zh-CN" dirty="0"/>
              <a:t>7. </a:t>
            </a:r>
            <a:r>
              <a:rPr lang="en-US" altLang="zh-CN" dirty="0" err="1"/>
              <a:t>你没有拿伞</a:t>
            </a:r>
            <a:endParaRPr lang="en-US" altLang="zh-CN" dirty="0"/>
          </a:p>
          <a:p>
            <a:pPr lvl="0"/>
            <a:r>
              <a:rPr lang="en-US" altLang="zh-CN" dirty="0" err="1"/>
              <a:t>思考</a:t>
            </a:r>
            <a:endParaRPr lang="en-US" altLang="zh-CN" dirty="0"/>
          </a:p>
          <a:p>
            <a:pPr lvl="0"/>
            <a:r>
              <a:rPr lang="en-US" altLang="zh-CN" dirty="0"/>
              <a:t>1. </a:t>
            </a:r>
            <a:r>
              <a:rPr lang="en-US" altLang="zh-CN" dirty="0" err="1"/>
              <a:t>你能推断出洒⽔车是否在运⾏吗</a:t>
            </a:r>
            <a:r>
              <a:rPr lang="en-US" altLang="zh-CN" dirty="0"/>
              <a:t>？</a:t>
            </a:r>
          </a:p>
          <a:p>
            <a:pPr lvl="0"/>
            <a:r>
              <a:rPr lang="en-US" altLang="zh-CN" dirty="0"/>
              <a:t>2. ⼈⼯</a:t>
            </a:r>
            <a:r>
              <a:rPr lang="en-US" altLang="zh-CN" dirty="0" err="1"/>
              <a:t>智能能推断出洒⽔车是否在运⾏吗</a:t>
            </a:r>
            <a:r>
              <a:rPr lang="en-US" altLang="zh-CN" dirty="0"/>
              <a:t>？</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故事的知识库</a:t>
            </a:r>
          </a:p>
          <a:p>
            <a:pPr lvl="0"/>
            <a:r>
              <a:rPr lang="en-US" altLang="zh-CN" dirty="0"/>
              <a:t>1. 室友湿了</a:t>
            </a:r>
          </a:p>
          <a:p>
            <a:pPr lvl="0"/>
            <a:r>
              <a:rPr lang="en-US" altLang="zh-CN" dirty="0"/>
              <a:t>2. 室友湿了=&gt; (室友是被⾬淋湿的 OR 室友是被洒⽔车淋湿的)</a:t>
            </a:r>
          </a:p>
          <a:p>
            <a:pPr lvl="0"/>
            <a:r>
              <a:rPr lang="en-US" altLang="zh-CN" dirty="0"/>
              <a:t>3. 室友是被洒⽔车淋湿的=&gt;洒⽔车在运⾏</a:t>
            </a:r>
          </a:p>
          <a:p>
            <a:pPr lvl="0"/>
            <a:r>
              <a:rPr lang="en-US" altLang="zh-CN" dirty="0"/>
              <a:t>4. 室友是被⾬淋湿的=&gt;NOT(室友拿了伞)</a:t>
            </a:r>
          </a:p>
          <a:p>
            <a:pPr lvl="0"/>
            <a:r>
              <a:rPr lang="en-US" altLang="zh-CN" dirty="0"/>
              <a:t>5. 伞不见了</a:t>
            </a:r>
          </a:p>
          <a:p>
            <a:pPr lvl="0"/>
            <a:r>
              <a:rPr lang="en-US" altLang="zh-CN" dirty="0"/>
              <a:t>6. 伞不见了=&gt; (你拿了伞 OR 室友拿了伞)</a:t>
            </a:r>
          </a:p>
          <a:p>
            <a:pPr lvl="0"/>
            <a:r>
              <a:rPr lang="en-US" altLang="zh-CN" dirty="0"/>
              <a:t>7. NOT(你拿了伞)</a:t>
            </a:r>
          </a:p>
          <a:p>
            <a:pPr lvl="0"/>
            <a:r>
              <a:rPr lang="en-US" altLang="zh-CN" b="1" dirty="0"/>
              <a:t>基于知识的智能体</a:t>
            </a:r>
          </a:p>
          <a:p>
            <a:pPr lvl="0"/>
            <a:r>
              <a:rPr lang="en-US" altLang="zh-CN" dirty="0"/>
              <a:t>知识库 = 由形式语⾔组成的句⼦集合</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标题：</a:t>
            </a:r>
            <a:r>
              <a:rPr lang="en-US" altLang="zh-CN" dirty="0"/>
              <a:t>知识的逻辑表⽰和推理</a:t>
            </a:r>
          </a:p>
          <a:p>
            <a:pPr lvl="0"/>
            <a:r>
              <a:rPr lang="en-US" altLang="zh-CN" dirty="0"/>
              <a:t>1.什么是逻辑？</a:t>
            </a:r>
          </a:p>
          <a:p>
            <a:pPr lvl="0"/>
            <a:r>
              <a:rPr lang="en-US" altLang="zh-CN" dirty="0"/>
              <a:t>逻辑是⼀个⽤来处理事实的形式化系统，⽬的是得到正确的结论；</a:t>
            </a:r>
          </a:p>
          <a:p>
            <a:pPr lvl="0"/>
            <a:r>
              <a:rPr lang="en-US" altLang="zh-CN" dirty="0"/>
              <a:t>语法是构造知识库有效句⼦的规则：例如, x + 2 ≥ y 是有效的算术语句, ≥x2y + 就不是；</a:t>
            </a:r>
          </a:p>
          <a:p>
            <a:pPr lvl="0"/>
            <a:r>
              <a:rPr lang="en-US" altLang="zh-CN" dirty="0"/>
              <a:t>语义是句⼦的“含义”, 或者逻辑语句和真实世界之间的关系，具体⽽⾔，语义决定了句⼦的真假，例如，x + 2 ≥ y</a:t>
            </a:r>
          </a:p>
          <a:p>
            <a:pPr lvl="0"/>
            <a:r>
              <a:rPr lang="en-US" altLang="zh-CN" dirty="0"/>
              <a:t>为真时可以取x = 5 且y = 7</a:t>
            </a:r>
          </a:p>
          <a:p>
            <a:pPr lvl="0"/>
            <a:r>
              <a:rPr lang="en-US" altLang="zh-CN" dirty="0"/>
              <a:t>2.模型</a:t>
            </a:r>
          </a:p>
          <a:p>
            <a:pPr lvl="0"/>
            <a:r>
              <a:rPr lang="en-US" altLang="zh-CN" dirty="0"/>
              <a:t>逻辑学家通常根据模型来思考，这些模型是可以评估真假的形式化的结构世界。</a:t>
            </a:r>
          </a:p>
          <a:p>
            <a:pPr lvl="0"/>
            <a:r>
              <a:rPr lang="en-US" altLang="zh-CN" dirty="0"/>
              <a:t>如果α 在m中为真，我们说m是句⼦α 的模型；M(α) 是所有α的模型的集合；那么 KB ╞ α iff M(KB) M(α)。例如， KB = 巨⼈队赢了and 红队赢了; α = 巨⼈队赢了</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标：命题逻辑：⼀种简单的逻辑</a:t>
            </a:r>
          </a:p>
          <a:p>
            <a:pPr lvl="0"/>
            <a:r>
              <a:rPr lang="zh-CN" altLang="en-US" dirty="0"/>
              <a:t>命题是能判断真假的陈述句。这种陈述句的判断只有两种可能：⼀种是 正确的判断，⼀种是错误的判断。称判断</a:t>
            </a:r>
          </a:p>
          <a:p>
            <a:pPr lvl="0"/>
            <a:r>
              <a:rPr lang="zh-CN" altLang="en-US" dirty="0"/>
              <a:t>为正确的命题的真值（或 值）为真，称判断为错误的命题的真值（或值）为假。因此又可称命题是具有唯⼀真值</a:t>
            </a:r>
          </a:p>
          <a:p>
            <a:pPr lvl="0"/>
            <a:r>
              <a:rPr lang="zh-CN" altLang="en-US" dirty="0"/>
              <a:t>的陈述句或判断结果惟⼀的陈述句</a:t>
            </a:r>
          </a:p>
          <a:p>
            <a:pPr lvl="0"/>
            <a:r>
              <a:rPr lang="en-US" altLang="zh-CN" dirty="0"/>
              <a:t>1.</a:t>
            </a:r>
            <a:r>
              <a:rPr lang="zh-CN" altLang="en-US" dirty="0"/>
              <a:t>命题的真值：判断的结果</a:t>
            </a:r>
          </a:p>
          <a:p>
            <a:pPr lvl="0"/>
            <a:r>
              <a:rPr lang="zh-CN" altLang="en-US" dirty="0"/>
              <a:t>真值的取值：真与假 ⼆者取⼀</a:t>
            </a:r>
          </a:p>
          <a:p>
            <a:pPr lvl="0"/>
            <a:r>
              <a:rPr lang="zh-CN" altLang="en-US" dirty="0"/>
              <a:t>真命题：真值为真的命题</a:t>
            </a:r>
          </a:p>
          <a:p>
            <a:pPr lvl="0"/>
            <a:r>
              <a:rPr lang="en-US" altLang="zh-CN" dirty="0"/>
              <a:t>4.</a:t>
            </a:r>
            <a:r>
              <a:rPr lang="zh-CN" altLang="en-US" dirty="0"/>
              <a:t>假命题：真值为假的命题</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1.命题的分类</a:t>
            </a:r>
          </a:p>
          <a:p>
            <a:pPr lvl="0"/>
            <a:r>
              <a:rPr lang="en-US" altLang="zh-CN" dirty="0"/>
              <a:t>简单命题（原⼦命题）：简单陈述句构成的命题</a:t>
            </a:r>
          </a:p>
          <a:p>
            <a:pPr lvl="0"/>
            <a:r>
              <a:rPr lang="en-US" altLang="zh-CN" dirty="0"/>
              <a:t>复合命题：由简单命题⽤联结词联结⽽成的命题</a:t>
            </a:r>
          </a:p>
          <a:p>
            <a:pPr lvl="0"/>
            <a:r>
              <a:rPr lang="en-US" altLang="zh-CN" dirty="0"/>
              <a:t>2.命题逻辑：语法</a:t>
            </a:r>
          </a:p>
          <a:p>
            <a:pPr lvl="0"/>
            <a:r>
              <a:rPr lang="en-US" altLang="zh-CN" dirty="0"/>
              <a:t>原⼦语句：⼀个命题逻辑符号表⽰⼀个真或假的状态 </a:t>
            </a:r>
          </a:p>
          <a:p>
            <a:pPr lvl="0"/>
            <a:r>
              <a:rPr lang="en-US" altLang="zh-CN" dirty="0"/>
              <a:t>取⾮：如果P是⼀个语句，那么</a:t>
            </a:r>
            <a:r>
              <a:rPr lang="zh-CN" altLang="en-US" dirty="0"/>
              <a:t>他</a:t>
            </a:r>
            <a:r>
              <a:rPr lang="en-US" altLang="zh-CN" dirty="0"/>
              <a:t>也是⼀个语句</a:t>
            </a:r>
          </a:p>
          <a:p>
            <a:pPr lvl="0"/>
            <a:r>
              <a:rPr lang="en-US" altLang="zh-CN" dirty="0"/>
              <a:t>析取：如果P和Q都是语句，那么</a:t>
            </a:r>
            <a:r>
              <a:rPr lang="zh-CN" altLang="en-US" dirty="0"/>
              <a:t>它们</a:t>
            </a:r>
            <a:r>
              <a:rPr lang="en-US" altLang="zh-CN" dirty="0"/>
              <a:t> 也是语句</a:t>
            </a:r>
          </a:p>
          <a:p>
            <a:pPr lvl="0"/>
            <a:r>
              <a:rPr lang="en-US" altLang="zh-CN" dirty="0"/>
              <a:t>合取：如果P和Q都是语句，那么 也是语句</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 ⼀阶逻辑推理</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命题逻辑的局限性</a:t>
            </a:r>
          </a:p>
          <a:p>
            <a:pPr lvl="0"/>
            <a:r>
              <a:rPr lang="en-US" altLang="zh-CN" dirty="0"/>
              <a:t>产⽣局限性的原因来⾃于命题逻辑不考虑命题之间的内在联系和数量关 系。 要反映这种内在联系，就要对命题逻</a:t>
            </a:r>
          </a:p>
          <a:p>
            <a:pPr lvl="0"/>
            <a:r>
              <a:rPr lang="en-US" altLang="zh-CN" dirty="0"/>
              <a:t>辑进⾏分析, 分析出其中的个体词、谓词和量词，再研究它们之 间的逻辑关系，总结出正确的推理形式和规则，这 就是⼀阶(谓词)逻辑的研究内容。</a:t>
            </a:r>
          </a:p>
          <a:p>
            <a:pPr lvl="0"/>
            <a:r>
              <a:rPr lang="en-US" altLang="zh-CN" dirty="0"/>
              <a:t>解决问题的办法是将命题再次细分</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a:t>
            </a:r>
            <a:r>
              <a:rPr lang="en-US" altLang="zh-CN" dirty="0"/>
              <a:t>⼀阶逻辑（First Order Logic, FOL）</a:t>
            </a:r>
          </a:p>
          <a:p>
            <a:pPr lvl="0"/>
            <a:r>
              <a:rPr lang="en-US" altLang="zh-CN" dirty="0"/>
              <a:t>⼀阶逻辑的元素有：对象、关系、函数、等价性</a:t>
            </a:r>
          </a:p>
          <a:p>
            <a:pPr lvl="0"/>
            <a:r>
              <a:rPr lang="en-US" altLang="zh-CN" dirty="0"/>
              <a:t>FOL语法的基本元素：常量、谓词、函数、变量、连接符、等词、量词</a:t>
            </a:r>
          </a:p>
          <a:p>
            <a:pPr lvl="0"/>
            <a:r>
              <a:rPr lang="en-US" altLang="zh-CN" dirty="0"/>
              <a:t>原⼦语句=predicate(term1,…,termx) or term1 = term2</a:t>
            </a:r>
          </a:p>
          <a:p>
            <a:pPr lvl="0"/>
            <a:r>
              <a:rPr lang="en-US" altLang="zh-CN" dirty="0"/>
              <a:t>术语=function(term1,…,termx) or constant or variable</a:t>
            </a:r>
          </a:p>
          <a:p>
            <a:pPr lvl="0"/>
            <a:r>
              <a:rPr lang="en-US" altLang="zh-CN" dirty="0"/>
              <a:t>复杂语句是由原⼦语句通过连接词和量词连接组成的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不确定性量化</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29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不确定性概述</a:t>
            </a:r>
          </a:p>
          <a:p>
            <a:pPr lvl="0"/>
            <a:r>
              <a:rPr lang="en-US" altLang="zh-CN" dirty="0"/>
              <a:t>⼀个不确定性的例⼦：⾃动驾驶出租车智能体</a:t>
            </a:r>
          </a:p>
          <a:p>
            <a:pPr lvl="0"/>
            <a:r>
              <a:rPr lang="en-US" altLang="zh-CN" dirty="0"/>
              <a:t>⽬标：将乘客按时送到机场 规划：At = 在飞机起飞t分钟前出发，并以合理的速度驶向机场。</a:t>
            </a:r>
          </a:p>
          <a:p>
            <a:pPr lvl="0"/>
            <a:r>
              <a:rPr lang="en-US" altLang="zh-CN" dirty="0"/>
              <a:t>问题：At规划能使乘客准时到达机场吗？</a:t>
            </a:r>
          </a:p>
          <a:p>
            <a:pPr lvl="0"/>
            <a:r>
              <a:rPr lang="en-US" altLang="zh-CN" dirty="0"/>
              <a:t>环境:</a:t>
            </a:r>
          </a:p>
          <a:p>
            <a:pPr lvl="0"/>
            <a:r>
              <a:rPr lang="en-US" altLang="zh-CN" dirty="0"/>
              <a:t>1. 部分可观测的 (路况, 其它驾驶员规划, etc.)</a:t>
            </a:r>
          </a:p>
          <a:p>
            <a:pPr lvl="0"/>
            <a:r>
              <a:rPr lang="en-US" altLang="zh-CN" dirty="0"/>
              <a:t>2. 不确定性(车辆爆胎, 引擎失灵, etc.)</a:t>
            </a:r>
          </a:p>
          <a:p>
            <a:pPr lvl="0"/>
            <a:r>
              <a:rPr lang="en-US" altLang="zh-CN" dirty="0"/>
              <a:t>⼀个逻辑智能体可能给出的结论：</a:t>
            </a:r>
          </a:p>
          <a:p>
            <a:pPr lvl="0"/>
            <a:r>
              <a:rPr lang="en-US" altLang="zh-CN" dirty="0"/>
              <a:t>1. 有风险的断⾔: “规划A90 将使我们及时到达机场”</a:t>
            </a:r>
          </a:p>
          <a:p>
            <a:pPr lvl="0"/>
            <a:r>
              <a:rPr lang="en-US" altLang="zh-CN" dirty="0"/>
              <a:t>2. 得出如下的弱⼀些的结论:“规划A90将使我们及时到达机场，只要车不抛锚，汽油不耗尽，不遇到任何交通事</a:t>
            </a:r>
          </a:p>
          <a:p>
            <a:pPr lvl="0"/>
            <a:r>
              <a:rPr lang="en-US" altLang="zh-CN" dirty="0"/>
              <a:t>故，桥上也没有交通事故，飞机不会提前起飞，⽽且没有陨星砸到我的车，……”</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标：不确定性与理性决策</a:t>
            </a:r>
          </a:p>
          <a:p>
            <a:pPr lvl="0"/>
            <a:endParaRPr lang="zh-CN" altLang="en-US" dirty="0"/>
          </a:p>
          <a:p>
            <a:pPr lvl="0"/>
            <a:r>
              <a:rPr lang="zh-CN" altLang="en-US" dirty="0"/>
              <a:t>处理不确定性的⽅法</a:t>
            </a:r>
          </a:p>
          <a:p>
            <a:pPr lvl="0"/>
            <a:r>
              <a:rPr lang="zh-CN" altLang="en-US" dirty="0"/>
              <a:t>不确定环境下，智能体的知识提供相关语句的信念度(degree of belief)，处理信念度的主要⼯具是概率理论</a:t>
            </a:r>
          </a:p>
          <a:p>
            <a:pPr lvl="0"/>
            <a:r>
              <a:rPr lang="zh-CN" altLang="en-US" dirty="0"/>
              <a:t>(probability theory )。概率提供了⼀种⽅法以概括由我们的惰性和⽆知产⽣的不确定性：规划A25将使我们及时到</a:t>
            </a:r>
          </a:p>
          <a:p>
            <a:pPr lvl="0"/>
            <a:r>
              <a:rPr lang="zh-CN" altLang="en-US" dirty="0"/>
              <a:t>达机场的概率(可能性)是0.04</a:t>
            </a:r>
          </a:p>
          <a:p>
            <a:pPr lvl="0"/>
            <a:r>
              <a:rPr lang="zh-CN" altLang="en-US" dirty="0"/>
              <a:t>概率论： ⽤于处理信念度的理论 效⽤理论：对偏好进⾏表⽰和推理，是有效性的度量</a:t>
            </a:r>
          </a:p>
          <a:p>
            <a:pPr lvl="0"/>
            <a:r>
              <a:rPr lang="zh-CN" altLang="en-US" dirty="0"/>
              <a:t>决策理论 = 概率理论 + 效⽤理论</a:t>
            </a:r>
          </a:p>
          <a:p>
            <a:pPr lvl="0"/>
            <a:r>
              <a:rPr lang="zh-CN" altLang="en-US" dirty="0"/>
              <a:t>基本思想：⼀个智能体是理性的，当且仅当它选择能产⽣最⾼期望效⽤(Maximum Expected Utility, MEU)的</a:t>
            </a:r>
          </a:p>
          <a:p>
            <a:pPr lvl="0"/>
            <a:r>
              <a:rPr lang="zh-CN" altLang="en-US" dirty="0"/>
              <a:t>⾏动</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buFont typeface="Arial" charset="0"/>
              <a:buNone/>
            </a:pPr>
            <a:r>
              <a:rPr lang="zh-CN" altLang="en-US" b="0" i="0" u="none" strike="noStrike" dirty="0">
                <a:solidFill>
                  <a:srgbClr val="333333"/>
                </a:solidFill>
                <a:effectLst/>
                <a:latin typeface="Vollkorn"/>
              </a:rPr>
              <a:t>需要修改</a:t>
            </a:r>
            <a:endParaRPr lang="en-US" altLang="zh-CN" b="0" i="0" u="none" strike="noStrike">
              <a:solidFill>
                <a:srgbClr val="333333"/>
              </a:solidFill>
              <a:effectLst/>
              <a:latin typeface="Vollkorn"/>
            </a:endParaRPr>
          </a:p>
          <a:p>
            <a:pPr algn="just">
              <a:buFont typeface="Arial" charset="0"/>
              <a:buNone/>
            </a:pPr>
            <a:endParaRPr lang="en-US" altLang="zh-CN" b="0" i="0" u="none" strike="noStrike">
              <a:solidFill>
                <a:srgbClr val="333333"/>
              </a:solidFill>
              <a:effectLst/>
              <a:latin typeface="Vollkorn"/>
            </a:endParaRPr>
          </a:p>
          <a:p>
            <a:pPr algn="just">
              <a:buFont typeface="Arial" charset="0"/>
              <a:buChar char="•"/>
            </a:pPr>
            <a:r>
              <a:rPr lang="zh-CN" altLang="en-US" b="0" i="0" u="none" strike="noStrike" dirty="0">
                <a:solidFill>
                  <a:srgbClr val="333333"/>
                </a:solidFill>
                <a:effectLst/>
                <a:latin typeface="Vollkorn"/>
              </a:rPr>
              <a:t>先验概率（</a:t>
            </a:r>
            <a:r>
              <a:rPr lang="en-GB" altLang="zh-CN" b="0" i="0" u="none" strike="noStrike" dirty="0">
                <a:solidFill>
                  <a:srgbClr val="333333"/>
                </a:solidFill>
                <a:effectLst/>
                <a:latin typeface="Vollkorn"/>
              </a:rPr>
              <a:t>prior probability</a:t>
            </a:r>
            <a:r>
              <a:rPr lang="zh-CN" altLang="en-GB" b="0" i="0" u="none" strike="noStrike" dirty="0">
                <a:solidFill>
                  <a:srgbClr val="333333"/>
                </a:solidFill>
                <a:effectLst/>
                <a:latin typeface="Vollkorn"/>
              </a:rPr>
              <a:t>）</a:t>
            </a:r>
            <a:r>
              <a:rPr lang="zh-CN" altLang="en-US" b="0" i="0" u="none" strike="noStrike" dirty="0">
                <a:solidFill>
                  <a:srgbClr val="333333"/>
                </a:solidFill>
                <a:effectLst/>
                <a:latin typeface="Vollkorn"/>
              </a:rPr>
              <a:t>是指根据以往经验和分析得到的概率</a:t>
            </a:r>
            <a:endParaRPr lang="en-US" altLang="zh-CN" b="0" i="0" u="none" strike="noStrike" dirty="0">
              <a:solidFill>
                <a:srgbClr val="333333"/>
              </a:solidFill>
              <a:effectLst/>
              <a:latin typeface="Vollkorn"/>
            </a:endParaRPr>
          </a:p>
          <a:p>
            <a:pPr algn="just">
              <a:buFont typeface="Arial" charset="0"/>
              <a:buChar char="•"/>
            </a:pPr>
            <a:r>
              <a:rPr lang="zh-CN" altLang="en-US" b="0" i="0" u="none" strike="noStrike" dirty="0">
                <a:solidFill>
                  <a:srgbClr val="333333"/>
                </a:solidFill>
                <a:effectLst/>
                <a:latin typeface="Vollkorn"/>
              </a:rPr>
              <a:t>后验概率是指事件</a:t>
            </a:r>
            <a:r>
              <a:rPr lang="en-GB" altLang="zh-CN" b="0" i="0" u="none" strike="noStrike" dirty="0">
                <a:solidFill>
                  <a:srgbClr val="333333"/>
                </a:solidFill>
                <a:effectLst/>
                <a:latin typeface="Vollkorn"/>
              </a:rPr>
              <a:t>A</a:t>
            </a:r>
            <a:r>
              <a:rPr lang="zh-CN" altLang="en-US" b="0" i="0" u="none" strike="noStrike" dirty="0">
                <a:solidFill>
                  <a:srgbClr val="333333"/>
                </a:solidFill>
                <a:effectLst/>
                <a:latin typeface="Vollkorn"/>
              </a:rPr>
              <a:t>在另外一个事件</a:t>
            </a:r>
            <a:r>
              <a:rPr lang="en-GB" altLang="zh-CN" b="0" i="0" u="none" strike="noStrike" dirty="0">
                <a:solidFill>
                  <a:srgbClr val="333333"/>
                </a:solidFill>
                <a:effectLst/>
                <a:latin typeface="Vollkorn"/>
              </a:rPr>
              <a:t>B</a:t>
            </a:r>
            <a:r>
              <a:rPr lang="zh-CN" altLang="en-US" b="0" i="0" u="none" strike="noStrike" dirty="0">
                <a:solidFill>
                  <a:srgbClr val="333333"/>
                </a:solidFill>
                <a:effectLst/>
                <a:latin typeface="Vollkorn"/>
              </a:rPr>
              <a:t>已经发生条件下的发生概率。</a:t>
            </a:r>
            <a:r>
              <a:rPr lang="en-GB" altLang="zh-CN" b="0" i="0" u="none" strike="noStrike" dirty="0">
                <a:solidFill>
                  <a:srgbClr val="333333"/>
                </a:solidFill>
                <a:effectLst/>
                <a:latin typeface="Vollkorn"/>
              </a:rPr>
              <a:t>e.g., P(</a:t>
            </a:r>
            <a:r>
              <a:rPr lang="en-GB" altLang="zh-CN" b="0" i="1" u="none" strike="noStrike" dirty="0">
                <a:solidFill>
                  <a:srgbClr val="333333"/>
                </a:solidFill>
                <a:effectLst/>
                <a:latin typeface="Vollkorn"/>
              </a:rPr>
              <a:t>cavity</a:t>
            </a:r>
            <a:r>
              <a:rPr lang="en-GB" altLang="zh-CN" b="0" i="0" u="none" strike="noStrike" dirty="0">
                <a:solidFill>
                  <a:srgbClr val="333333"/>
                </a:solidFill>
                <a:effectLst/>
                <a:latin typeface="Vollkorn"/>
              </a:rPr>
              <a:t> | </a:t>
            </a:r>
            <a:r>
              <a:rPr lang="en-GB" altLang="zh-CN" b="0" i="1" u="none" strike="noStrike" dirty="0">
                <a:solidFill>
                  <a:srgbClr val="333333"/>
                </a:solidFill>
                <a:effectLst/>
                <a:latin typeface="Vollkorn"/>
              </a:rPr>
              <a:t>toothache</a:t>
            </a:r>
            <a:r>
              <a:rPr lang="en-GB" altLang="zh-CN" b="0" i="0" u="none" strike="noStrike" dirty="0">
                <a:solidFill>
                  <a:srgbClr val="333333"/>
                </a:solidFill>
                <a:effectLst/>
                <a:latin typeface="Vollkorn"/>
              </a:rPr>
              <a:t>) = 0.8</a:t>
            </a:r>
          </a:p>
          <a:p>
            <a:br>
              <a:rPr lang="en-GB" altLang="zh-CN" dirty="0"/>
            </a:br>
            <a:endParaRPr lang="zh-CN" altLang="en-US" b="0" i="0" u="none" strike="noStrike" dirty="0">
              <a:solidFill>
                <a:srgbClr val="333333"/>
              </a:solidFill>
              <a:effectLst/>
              <a:latin typeface="Vollkorn"/>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标：乘法法则、链式法则</a:t>
            </a:r>
          </a:p>
          <a:p>
            <a:pPr lvl="0"/>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标：贝叶斯规则</a:t>
            </a:r>
          </a:p>
          <a:p>
            <a:pPr lvl="0"/>
            <a:r>
              <a:rPr lang="en-US" altLang="zh-CN" dirty="0"/>
              <a:t>1.根据乘法法则，联合分布可以表⽰为</a:t>
            </a:r>
          </a:p>
          <a:p>
            <a:pPr lvl="0"/>
            <a:r>
              <a:rPr lang="en-US" altLang="zh-CN" dirty="0"/>
              <a:t>2.同时除以P(a)，得到贝叶斯规则:</a:t>
            </a:r>
          </a:p>
          <a:p>
            <a:pPr lvl="0"/>
            <a:r>
              <a:rPr lang="en-US" altLang="zh-CN" dirty="0"/>
              <a:t>3.这是⼤多数进⾏概率推理的⼈⼯智能系统的基础</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这里我们将讨论概率推理相关的话题</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err="1"/>
              <a:t>完全概率分布能够回答关于问题域的任何问题</a:t>
            </a:r>
            <a:r>
              <a:rPr lang="en-US" altLang="zh-CN" dirty="0"/>
              <a:t>, </a:t>
            </a:r>
            <a:r>
              <a:rPr lang="en-US" altLang="zh-CN" dirty="0" err="1"/>
              <a:t>但是</a:t>
            </a:r>
            <a:r>
              <a:rPr lang="zh-CN" altLang="en-US" dirty="0"/>
              <a:t>存在这样的两个问题</a:t>
            </a:r>
            <a:r>
              <a:rPr lang="en-US" altLang="zh-CN" dirty="0"/>
              <a:t>, </a:t>
            </a:r>
            <a:r>
              <a:rPr lang="zh-CN" altLang="en-US" dirty="0"/>
              <a:t>首先是</a:t>
            </a:r>
            <a:r>
              <a:rPr lang="en-US" altLang="zh-CN" dirty="0" err="1"/>
              <a:t>随着变量数目增多会增大到不可操作的程度</a:t>
            </a:r>
            <a:r>
              <a:rPr lang="en-US" altLang="zh-CN" dirty="0"/>
              <a:t>.</a:t>
            </a:r>
          </a:p>
          <a:p>
            <a:pPr lvl="0"/>
            <a:r>
              <a:rPr lang="zh-CN" altLang="en-US" dirty="0"/>
              <a:t>其次</a:t>
            </a:r>
            <a:r>
              <a:rPr lang="en-US" altLang="zh-CN" dirty="0" err="1"/>
              <a:t>为每个可能世界逐个指定概率是不</a:t>
            </a:r>
            <a:r>
              <a:rPr lang="zh-CN" altLang="en-US" dirty="0"/>
              <a:t>可能</a:t>
            </a:r>
            <a:r>
              <a:rPr lang="en-US" altLang="zh-CN" dirty="0"/>
              <a:t>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那么为了解决这两个问题</a:t>
            </a:r>
            <a:r>
              <a:rPr lang="en-US" altLang="zh-CN" dirty="0"/>
              <a:t>, </a:t>
            </a:r>
            <a:r>
              <a:rPr lang="zh-CN" altLang="en-US" dirty="0"/>
              <a:t>我们采取贝叶斯网络</a:t>
            </a:r>
            <a:r>
              <a:rPr lang="en-US" altLang="zh-CN" dirty="0"/>
              <a:t>. </a:t>
            </a:r>
            <a:r>
              <a:rPr lang="en-US" altLang="zh-CN" dirty="0" err="1"/>
              <a:t>贝叶斯网络是一种使用简单局部分布</a:t>
            </a:r>
            <a:r>
              <a:rPr lang="en-US" altLang="zh-CN" dirty="0"/>
              <a:t>, </a:t>
            </a:r>
            <a:r>
              <a:rPr lang="zh-CN" altLang="en-US" dirty="0"/>
              <a:t>也就是</a:t>
            </a:r>
            <a:r>
              <a:rPr lang="en-US" altLang="zh-CN" dirty="0" err="1"/>
              <a:t>条件概率</a:t>
            </a:r>
            <a:r>
              <a:rPr lang="en-US" altLang="zh-CN" dirty="0"/>
              <a:t>, </a:t>
            </a:r>
            <a:r>
              <a:rPr lang="zh-CN" altLang="en-US" dirty="0"/>
              <a:t>来</a:t>
            </a:r>
            <a:r>
              <a:rPr lang="en-US" altLang="zh-CN" dirty="0" err="1"/>
              <a:t>描述复杂联合分布的技术</a:t>
            </a:r>
            <a:r>
              <a:rPr lang="en-US" altLang="zh-CN" dirty="0"/>
              <a:t>. </a:t>
            </a:r>
            <a:r>
              <a:rPr lang="zh-CN" altLang="en-US" dirty="0"/>
              <a:t>贝叶斯网络</a:t>
            </a:r>
            <a:r>
              <a:rPr lang="en-US" altLang="zh-CN" dirty="0" err="1"/>
              <a:t>是一个有向无环图，也称之为图模型</a:t>
            </a:r>
            <a:r>
              <a:rPr lang="en-US" altLang="zh-CN" dirty="0"/>
              <a:t>. </a:t>
            </a:r>
            <a:r>
              <a:rPr lang="zh-CN" altLang="en-US" dirty="0"/>
              <a:t>它是</a:t>
            </a:r>
            <a:r>
              <a:rPr lang="en-US" altLang="zh-CN" dirty="0" err="1"/>
              <a:t>用于表示变量之间的依赖关系</a:t>
            </a:r>
            <a:r>
              <a:rPr lang="en-US" altLang="zh-CN" dirty="0"/>
              <a:t>. </a:t>
            </a:r>
            <a:r>
              <a:rPr lang="zh-CN" altLang="en-US" dirty="0"/>
              <a:t>理论上来说</a:t>
            </a:r>
            <a:r>
              <a:rPr lang="en-US" altLang="zh-CN" dirty="0"/>
              <a:t>, </a:t>
            </a:r>
            <a:r>
              <a:rPr lang="zh-CN" altLang="en-US" dirty="0"/>
              <a:t>它可以表示</a:t>
            </a:r>
            <a:r>
              <a:rPr lang="en-US" altLang="zh-CN" dirty="0" err="1"/>
              <a:t>任何完全联合概率分布</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这里我们介绍一个</a:t>
            </a:r>
            <a:r>
              <a:rPr lang="en-US" altLang="zh-CN" dirty="0" err="1"/>
              <a:t>贝叶斯网络</a:t>
            </a:r>
            <a:r>
              <a:rPr lang="zh-CN" altLang="en-US" dirty="0"/>
              <a:t>的</a:t>
            </a:r>
            <a:r>
              <a:rPr lang="en-US" altLang="zh-CN" dirty="0" err="1"/>
              <a:t>例子</a:t>
            </a:r>
            <a:r>
              <a:rPr lang="en-US" altLang="zh-CN" dirty="0"/>
              <a:t>.  </a:t>
            </a:r>
            <a:r>
              <a:rPr lang="en-US" altLang="zh-CN" dirty="0" err="1"/>
              <a:t>图中的例子是</a:t>
            </a:r>
            <a:r>
              <a:rPr lang="en-US" altLang="zh-CN" dirty="0"/>
              <a:t> 地震和盗贼可能会引发家用报警器, 听到了报警器的声音之后, </a:t>
            </a:r>
            <a:r>
              <a:rPr lang="en-US" altLang="zh-CN" dirty="0" err="1"/>
              <a:t>邻居John和Mary可能会给我打电话</a:t>
            </a:r>
            <a:r>
              <a:rPr lang="en-US" altLang="zh-CN" dirty="0"/>
              <a:t>. </a:t>
            </a:r>
            <a:r>
              <a:rPr lang="en-US" altLang="zh-CN" dirty="0" err="1"/>
              <a:t>图中的一个节点对应一个随机变量</a:t>
            </a:r>
            <a:r>
              <a:rPr lang="en-US" altLang="zh-CN" dirty="0"/>
              <a:t>, 有向边表示的是连接的变量间的直接影响, </a:t>
            </a:r>
            <a:r>
              <a:rPr lang="en-US" altLang="zh-CN" dirty="0" err="1"/>
              <a:t>通过一个条件概率分布可以量化父结点对于该结点的影响</a:t>
            </a:r>
            <a:r>
              <a:rPr lang="en-US" altLang="zh-CN" dirty="0"/>
              <a:t> , 这就构成了一个条件概率表. </a:t>
            </a:r>
            <a:r>
              <a:rPr lang="en-US" altLang="zh-CN" dirty="0" err="1"/>
              <a:t>这样的网络拓扑反应了因果关系</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在</a:t>
            </a:r>
            <a:r>
              <a:rPr lang="en-US" altLang="zh-CN" dirty="0" err="1"/>
              <a:t>对于贝叶斯网络有个基本认识之后</a:t>
            </a:r>
            <a:r>
              <a:rPr lang="en-US" altLang="zh-CN" dirty="0"/>
              <a:t>, </a:t>
            </a:r>
            <a:r>
              <a:rPr lang="en-US" altLang="zh-CN" dirty="0" err="1"/>
              <a:t>我们需要对于贝叶斯网络的语义</a:t>
            </a:r>
            <a:r>
              <a:rPr lang="zh-CN" altLang="en-US" dirty="0"/>
              <a:t>有一个初步的了解</a:t>
            </a:r>
            <a:r>
              <a:rPr lang="en-US" altLang="zh-CN" dirty="0"/>
              <a:t>. </a:t>
            </a:r>
            <a:r>
              <a:rPr lang="en-US" altLang="zh-CN" dirty="0" err="1"/>
              <a:t>贝叶斯网络是完全联合概率的一种表示</a:t>
            </a:r>
            <a:r>
              <a:rPr lang="en-US" altLang="zh-CN" dirty="0"/>
              <a:t>.  </a:t>
            </a:r>
            <a:r>
              <a:rPr lang="en-US" altLang="zh-CN" dirty="0" err="1"/>
              <a:t>完全联合概率分布由局部条件概率分布的乘积进行定义</a:t>
            </a:r>
            <a:r>
              <a:rPr lang="en-US" altLang="zh-CN" dirty="0"/>
              <a:t>. </a:t>
            </a:r>
            <a:r>
              <a:rPr lang="zh-CN" altLang="en-US" dirty="0"/>
              <a:t>如下面的公式所示</a:t>
            </a:r>
            <a:r>
              <a:rPr lang="en-US" altLang="zh-CN" dirty="0"/>
              <a:t>. </a:t>
            </a:r>
            <a:r>
              <a:rPr lang="zh-CN" altLang="en-US" dirty="0"/>
              <a:t>举个例子来说</a:t>
            </a:r>
            <a:r>
              <a:rPr lang="en-US" altLang="zh-CN" dirty="0"/>
              <a:t>, </a:t>
            </a:r>
            <a:r>
              <a:rPr lang="en-US" altLang="zh-CN" dirty="0" err="1"/>
              <a:t>比如在刚才的例子中</a:t>
            </a:r>
            <a:r>
              <a:rPr lang="en-US" altLang="zh-CN" dirty="0"/>
              <a:t>, </a:t>
            </a:r>
            <a:r>
              <a:rPr lang="en-US" altLang="zh-CN" dirty="0" err="1"/>
              <a:t>两个人都给你打电话的概率可以表示成</a:t>
            </a:r>
            <a:r>
              <a:rPr lang="zh-CN" altLang="en-US" dirty="0"/>
              <a:t>这样的形式</a:t>
            </a:r>
            <a:r>
              <a:rPr lang="en-US" altLang="zh-CN" dirty="0"/>
              <a:t>, </a:t>
            </a:r>
            <a:r>
              <a:rPr lang="zh-CN" altLang="en-US" dirty="0"/>
              <a:t>那么我们就可以计算出两个邻居都给你打电话的概率是</a:t>
            </a:r>
            <a:r>
              <a:rPr lang="en-US" altLang="zh-CN" dirty="0"/>
              <a:t>0.00063</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39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然后我们介绍一下</a:t>
            </a:r>
            <a:r>
              <a:rPr lang="en-US" altLang="zh-CN" dirty="0" err="1"/>
              <a:t>构造贝叶斯网络的方法</a:t>
            </a:r>
            <a:r>
              <a:rPr lang="en-US" altLang="zh-CN" dirty="0"/>
              <a:t>. </a:t>
            </a:r>
            <a:r>
              <a:rPr lang="en-US" altLang="zh-CN" dirty="0" err="1"/>
              <a:t>首先</a:t>
            </a:r>
            <a:r>
              <a:rPr lang="en-US" altLang="zh-CN" dirty="0"/>
              <a:t>, 我们需要构造贝叶斯网络中节点, </a:t>
            </a:r>
            <a:r>
              <a:rPr lang="en-US" altLang="zh-CN" dirty="0" err="1"/>
              <a:t>我们需要选择一组排好序的随机变量</a:t>
            </a:r>
            <a:r>
              <a:rPr lang="en-US" altLang="zh-CN" dirty="0"/>
              <a:t>. </a:t>
            </a:r>
            <a:r>
              <a:rPr lang="en-US" altLang="zh-CN" dirty="0" err="1"/>
              <a:t>然后</a:t>
            </a:r>
            <a:r>
              <a:rPr lang="en-US" altLang="zh-CN" dirty="0"/>
              <a:t>, </a:t>
            </a:r>
            <a:r>
              <a:rPr lang="en-US" altLang="zh-CN" dirty="0" err="1"/>
              <a:t>我们构造贝叶斯网络中的边</a:t>
            </a:r>
            <a:r>
              <a:rPr lang="en-US" altLang="zh-CN" dirty="0"/>
              <a:t>, </a:t>
            </a:r>
            <a:r>
              <a:rPr lang="zh-CN" altLang="en-US" dirty="0"/>
              <a:t>遍历全部的节点</a:t>
            </a:r>
            <a:r>
              <a:rPr lang="en-US" altLang="zh-CN" dirty="0"/>
              <a:t>, </a:t>
            </a:r>
            <a:r>
              <a:rPr lang="en-US" altLang="zh-CN" dirty="0" err="1"/>
              <a:t>我们执行这样的步骤</a:t>
            </a:r>
            <a:r>
              <a:rPr lang="en-US" altLang="zh-CN" dirty="0"/>
              <a:t>:</a:t>
            </a:r>
          </a:p>
          <a:p>
            <a:pPr lvl="0"/>
            <a:r>
              <a:rPr lang="en-US" altLang="zh-CN" dirty="0"/>
              <a:t>首先从这个节点之前的节点选择父节点的最小集合, 然后在父节点和 之间插入一条边, </a:t>
            </a:r>
            <a:r>
              <a:rPr lang="en-US" altLang="zh-CN" dirty="0" err="1"/>
              <a:t>最后我们可以得到一个条件概率表</a:t>
            </a:r>
            <a:r>
              <a:rPr lang="en-US" altLang="zh-CN" dirty="0"/>
              <a:t>.</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为了计算这个表达式, 我们循环遍历所有的变量, 然后进行求和, 我们最终可以将这个式子变成一个这样的</a:t>
            </a:r>
          </a:p>
          <a:p>
            <a:pPr lvl="0"/>
            <a:r>
              <a:rPr lang="en-US" altLang="zh-CN" dirty="0"/>
              <a:t>结构, 将每条路径上的值相乘, </a:t>
            </a:r>
            <a:r>
              <a:rPr lang="en-US" altLang="zh-CN" dirty="0" err="1"/>
              <a:t>并且再</a:t>
            </a:r>
            <a:r>
              <a:rPr lang="en-US" altLang="zh-CN" dirty="0"/>
              <a:t>“+”</a:t>
            </a:r>
            <a:r>
              <a:rPr lang="en-US" altLang="zh-CN" dirty="0" err="1"/>
              <a:t>号处求和</a:t>
            </a:r>
            <a:r>
              <a:rPr lang="en-US" altLang="zh-CN" dirty="0"/>
              <a:t>, </a:t>
            </a:r>
            <a:r>
              <a:rPr lang="zh-CN" altLang="en-US" dirty="0"/>
              <a:t>我们可以得到两个邻居都给你打电话的时候家里面遭到窃贼的值</a:t>
            </a:r>
            <a:r>
              <a:rPr lang="en-US" altLang="zh-CN" dirty="0"/>
              <a:t>, </a:t>
            </a:r>
            <a:r>
              <a:rPr lang="zh-CN" altLang="en-US" dirty="0"/>
              <a:t>同样的也可以计算出没有遭遇切责的值</a:t>
            </a:r>
            <a:r>
              <a:rPr lang="en-US" altLang="zh-CN" dirty="0"/>
              <a:t>, </a:t>
            </a:r>
            <a:r>
              <a:rPr lang="zh-CN" altLang="en-US" dirty="0"/>
              <a:t>将结果做一个</a:t>
            </a:r>
            <a:r>
              <a:rPr lang="en-US" altLang="zh-CN" dirty="0" err="1"/>
              <a:t>softmax</a:t>
            </a:r>
            <a:r>
              <a:rPr lang="zh-CN" altLang="en-US" dirty="0"/>
              <a:t>就可以得到</a:t>
            </a:r>
            <a:r>
              <a:rPr lang="en-US" altLang="zh-CN" dirty="0"/>
              <a:t>: </a:t>
            </a:r>
            <a:r>
              <a:rPr lang="zh-CN" altLang="en-US" dirty="0"/>
              <a:t>在两个</a:t>
            </a:r>
            <a:r>
              <a:rPr lang="en-US" altLang="zh-CN" dirty="0"/>
              <a:t>邻居都给你打电话的条件下，出现盗贼的概率大约是28.4%。</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我们最终得到的网络可能有单连通网络和多联通网络两种形式</a:t>
            </a:r>
            <a:r>
              <a:rPr lang="en-US" altLang="zh-CN" dirty="0"/>
              <a:t>. </a:t>
            </a:r>
            <a:r>
              <a:rPr lang="zh-CN" altLang="en-US" dirty="0"/>
              <a:t>对于单连通网络</a:t>
            </a:r>
            <a:r>
              <a:rPr lang="en-US" altLang="zh-CN" dirty="0"/>
              <a:t>: 1. </a:t>
            </a:r>
            <a:r>
              <a:rPr lang="zh-CN" altLang="en-US" dirty="0"/>
              <a:t>网络中任意两个结点之间顶多只有一条</a:t>
            </a:r>
            <a:r>
              <a:rPr lang="en-US" altLang="zh-CN" dirty="0"/>
              <a:t>(</a:t>
            </a:r>
            <a:r>
              <a:rPr lang="zh-CN" altLang="en-US" dirty="0"/>
              <a:t>无向</a:t>
            </a:r>
            <a:r>
              <a:rPr lang="en-US" altLang="zh-CN" dirty="0"/>
              <a:t>)</a:t>
            </a:r>
            <a:r>
              <a:rPr lang="zh-CN" altLang="en-US" dirty="0"/>
              <a:t>路径 </a:t>
            </a:r>
            <a:r>
              <a:rPr lang="en-US" altLang="zh-CN" dirty="0"/>
              <a:t>2. </a:t>
            </a:r>
            <a:r>
              <a:rPr lang="zh-CN" altLang="en-US" dirty="0"/>
              <a:t>精确推理的时间和空间复杂度与网络规模呈线性关系 对于多连通网络 </a:t>
            </a:r>
            <a:r>
              <a:rPr lang="en-US" altLang="zh-CN" dirty="0"/>
              <a:t>1. </a:t>
            </a:r>
            <a:r>
              <a:rPr lang="zh-CN" altLang="en-US" dirty="0"/>
              <a:t>变量消元算法在最坏情况下具有指数量级的时间和空间复杂度。 </a:t>
            </a:r>
            <a:r>
              <a:rPr lang="en-US" altLang="zh-CN" dirty="0"/>
              <a:t>2. </a:t>
            </a:r>
            <a:r>
              <a:rPr lang="zh-CN" altLang="en-US" dirty="0"/>
              <a:t>贝叶斯网络推理是</a:t>
            </a:r>
            <a:r>
              <a:rPr lang="en-US" altLang="zh-CN" dirty="0"/>
              <a:t>#P</a:t>
            </a:r>
            <a:r>
              <a:rPr lang="zh-CN" altLang="en-US" dirty="0"/>
              <a:t>难题</a:t>
            </a:r>
            <a:r>
              <a:rPr lang="en-US" altLang="zh-CN" dirty="0"/>
              <a:t>-</a:t>
            </a:r>
            <a:r>
              <a:rPr lang="zh-CN" altLang="en-US" dirty="0"/>
              <a:t>严格难于</a:t>
            </a:r>
            <a:r>
              <a:rPr lang="en-US" altLang="zh-CN" dirty="0"/>
              <a:t>NP</a:t>
            </a:r>
            <a:r>
              <a:rPr lang="zh-CN" altLang="en-US" dirty="0"/>
              <a:t>完全问题 </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不确定性量化</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这一部分的内容聚焦于一类实际应用非常广泛的问题: 我们希望一个智能体可以从一组“输入-输出”中学习能够预测新输入相对应的输出的函数。 对于这个智能体, 有四个改进因素 </a:t>
            </a:r>
            <a:r>
              <a:rPr lang="en-US" altLang="zh-CN" dirty="0"/>
              <a:t>1.</a:t>
            </a:r>
            <a:r>
              <a:rPr lang="zh-CN" altLang="en-US" dirty="0"/>
              <a:t> 改进哪个部件 2. agent具备什么样的先验知识 3. 如何表示数据和组件 4. 学习中可用的反馈是什么</a:t>
            </a:r>
            <a:r>
              <a:rPr lang="en-US" altLang="zh-CN" dirty="0"/>
              <a:t>. </a:t>
            </a:r>
            <a:r>
              <a:rPr lang="zh-CN" altLang="en-US" dirty="0"/>
              <a:t>其中对于学习可用的反馈主要有三种</a:t>
            </a:r>
            <a:r>
              <a:rPr lang="en-US" altLang="zh-CN" dirty="0"/>
              <a:t>, </a:t>
            </a:r>
            <a:r>
              <a:rPr lang="zh-CN" altLang="en-US" dirty="0"/>
              <a:t>分别是无监督学习</a:t>
            </a:r>
            <a:r>
              <a:rPr lang="en-US" altLang="zh-CN" dirty="0"/>
              <a:t>, </a:t>
            </a:r>
            <a:r>
              <a:rPr lang="zh-CN" altLang="en-US" dirty="0"/>
              <a:t>监督学习和强化学习</a:t>
            </a:r>
            <a:r>
              <a:rPr lang="en-US" altLang="zh-CN" dirty="0"/>
              <a:t>.  </a:t>
            </a:r>
          </a:p>
          <a:p>
            <a:pPr lvl="0"/>
            <a:r>
              <a:rPr lang="zh-CN" altLang="en-US" dirty="0"/>
              <a:t>对于无监督学习</a:t>
            </a:r>
            <a:r>
              <a:rPr lang="en-US" altLang="zh-CN" dirty="0"/>
              <a:t>, </a:t>
            </a:r>
            <a:r>
              <a:rPr lang="zh-CN" altLang="en-US" dirty="0"/>
              <a:t>我们没有来自外部环境的直接反馈（输出值），我们需要自行组织学习的输入</a:t>
            </a:r>
            <a:r>
              <a:rPr lang="en-US" altLang="zh-CN" dirty="0"/>
              <a:t>, </a:t>
            </a:r>
            <a:r>
              <a:rPr lang="zh-CN" altLang="en-US" dirty="0"/>
              <a:t>这需要我们挖掘数据中的隐含规律</a:t>
            </a:r>
            <a:r>
              <a:rPr lang="en-US" altLang="zh-CN" dirty="0"/>
              <a:t>.  </a:t>
            </a:r>
          </a:p>
          <a:p>
            <a:pPr lvl="0"/>
            <a:r>
              <a:rPr lang="zh-CN" altLang="en-US" dirty="0"/>
              <a:t>对于监督学习</a:t>
            </a:r>
            <a:r>
              <a:rPr lang="en-US" altLang="zh-CN" dirty="0"/>
              <a:t>.</a:t>
            </a:r>
            <a:r>
              <a:rPr lang="zh-CN" altLang="en-US" dirty="0"/>
              <a:t>对每一个输入模式都有一个正确的目标输出</a:t>
            </a:r>
            <a:r>
              <a:rPr lang="en-US" altLang="zh-CN" dirty="0"/>
              <a:t>, </a:t>
            </a:r>
            <a:r>
              <a:rPr lang="zh-CN" altLang="en-US" dirty="0"/>
              <a:t>那么外部环境的反馈需要告知</a:t>
            </a:r>
            <a:r>
              <a:rPr lang="en-US" altLang="zh-CN" dirty="0"/>
              <a:t>agent</a:t>
            </a:r>
            <a:r>
              <a:rPr lang="zh-CN" altLang="en-US" dirty="0"/>
              <a:t>的期望输出是什么，或当前输出是否正确</a:t>
            </a:r>
            <a:r>
              <a:rPr lang="en-US" altLang="zh-CN" dirty="0"/>
              <a:t>, </a:t>
            </a:r>
            <a:r>
              <a:rPr lang="zh-CN" altLang="en-US" dirty="0"/>
              <a:t>通过这样的反馈机制 我们可以从一组输入－输出的实例数据集中学习出一个函数</a:t>
            </a:r>
            <a:r>
              <a:rPr lang="en-US" altLang="zh-CN" dirty="0"/>
              <a:t>, </a:t>
            </a:r>
            <a:r>
              <a:rPr lang="zh-CN" altLang="en-US" dirty="0"/>
              <a:t>或者说是一组模型参数</a:t>
            </a:r>
            <a:r>
              <a:rPr lang="en-US" altLang="zh-CN" dirty="0"/>
              <a:t>. </a:t>
            </a:r>
            <a:r>
              <a:rPr lang="zh-CN" altLang="en-US" dirty="0"/>
              <a:t>那么当新的数据到来时，可以根据这个函数预测结果</a:t>
            </a:r>
            <a:r>
              <a:rPr lang="en-US" altLang="zh-CN" dirty="0"/>
              <a:t>. </a:t>
            </a:r>
          </a:p>
          <a:p>
            <a:pPr lvl="0"/>
            <a:r>
              <a:rPr lang="zh-CN" altLang="en-US" dirty="0"/>
              <a:t>对于强化学习</a:t>
            </a:r>
            <a:r>
              <a:rPr lang="en-US" altLang="zh-CN" dirty="0"/>
              <a:t>, </a:t>
            </a:r>
            <a:r>
              <a:rPr lang="zh-CN" altLang="en-US" dirty="0"/>
              <a:t>我们主要的反馈信息是奖励和惩罚组成的序列</a:t>
            </a:r>
            <a:r>
              <a:rPr lang="en-US" altLang="zh-CN" dirty="0"/>
              <a:t>, </a:t>
            </a:r>
            <a:r>
              <a:rPr lang="zh-CN" altLang="en-US" dirty="0"/>
              <a:t>以及奖惩之前的哪些动作需要为结果负主要责任 </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首先我们介绍一下监督学习的基本概念</a:t>
            </a:r>
            <a:r>
              <a:rPr lang="en-US" altLang="zh-CN" dirty="0"/>
              <a:t>, </a:t>
            </a:r>
            <a:r>
              <a:rPr lang="zh-CN" altLang="en-US" dirty="0"/>
              <a:t>对于监督学习</a:t>
            </a:r>
            <a:r>
              <a:rPr lang="en-US" altLang="zh-CN" dirty="0"/>
              <a:t>,</a:t>
            </a:r>
            <a:r>
              <a:rPr lang="en-US" altLang="zh-CN" baseline="0" dirty="0"/>
              <a:t> </a:t>
            </a:r>
            <a:r>
              <a:rPr lang="zh-CN" altLang="en-US" baseline="0" dirty="0"/>
              <a:t>他的</a:t>
            </a:r>
            <a:r>
              <a:rPr lang="zh-CN" altLang="en-US" dirty="0"/>
              <a:t>的任务是</a:t>
            </a:r>
            <a:r>
              <a:rPr lang="en-US" altLang="zh-CN" dirty="0"/>
              <a:t>: </a:t>
            </a:r>
            <a:r>
              <a:rPr lang="zh-CN" altLang="en-US" dirty="0"/>
              <a:t>给定由</a:t>
            </a:r>
            <a:r>
              <a:rPr lang="en-US" altLang="zh-CN" dirty="0"/>
              <a:t>N</a:t>
            </a:r>
            <a:r>
              <a:rPr lang="zh-CN" altLang="en-US" dirty="0"/>
              <a:t>个“输入</a:t>
            </a:r>
            <a:r>
              <a:rPr lang="en-US" altLang="zh-CN" dirty="0"/>
              <a:t>-</a:t>
            </a:r>
            <a:r>
              <a:rPr lang="zh-CN" altLang="en-US" dirty="0"/>
              <a:t>输出”对样例组成的训练集 </a:t>
            </a:r>
            <a:r>
              <a:rPr lang="en-US" altLang="zh-CN" dirty="0"/>
              <a:t>. </a:t>
            </a:r>
            <a:r>
              <a:rPr lang="zh-CN" altLang="en-US" dirty="0"/>
              <a:t>其中，每个</a:t>
            </a:r>
            <a:r>
              <a:rPr lang="en-US" altLang="zh-CN" dirty="0"/>
              <a:t>y</a:t>
            </a:r>
            <a:r>
              <a:rPr lang="zh-CN" altLang="en-US" dirty="0"/>
              <a:t>由未知函数</a:t>
            </a:r>
            <a:r>
              <a:rPr lang="en-US" altLang="zh-CN" dirty="0"/>
              <a:t>y=f(x)</a:t>
            </a:r>
            <a:r>
              <a:rPr lang="zh-CN" altLang="en-US" dirty="0"/>
              <a:t> 生成。监督学习的湖底就是发现一个函数</a:t>
            </a:r>
            <a:r>
              <a:rPr lang="en-US" altLang="zh-CN" dirty="0"/>
              <a:t>h</a:t>
            </a:r>
            <a:r>
              <a:rPr lang="zh-CN" altLang="en-US" dirty="0"/>
              <a:t> </a:t>
            </a:r>
            <a:r>
              <a:rPr lang="en-US" altLang="zh-CN" dirty="0"/>
              <a:t>,</a:t>
            </a:r>
            <a:r>
              <a:rPr lang="zh-CN" altLang="en-US" dirty="0"/>
              <a:t>它逼近真实函数</a:t>
            </a:r>
            <a:r>
              <a:rPr lang="en-US" altLang="zh-CN" dirty="0"/>
              <a:t>f</a:t>
            </a:r>
            <a:r>
              <a:rPr lang="zh-CN" altLang="en-US" dirty="0"/>
              <a:t> 。 其中</a:t>
            </a:r>
            <a:r>
              <a:rPr lang="en-US" altLang="zh-CN" dirty="0"/>
              <a:t>, x</a:t>
            </a:r>
            <a:r>
              <a:rPr lang="zh-CN" altLang="en-US" dirty="0"/>
              <a:t>和</a:t>
            </a:r>
            <a:r>
              <a:rPr lang="en-US" altLang="zh-CN" dirty="0"/>
              <a:t>y</a:t>
            </a:r>
            <a:r>
              <a:rPr lang="zh-CN" altLang="en-US" dirty="0"/>
              <a:t>可以是任何形式的值</a:t>
            </a:r>
            <a:r>
              <a:rPr lang="en-US" altLang="zh-CN" dirty="0"/>
              <a:t>, </a:t>
            </a:r>
            <a:r>
              <a:rPr lang="zh-CN" altLang="en-US" dirty="0"/>
              <a:t>比如在分类任务中</a:t>
            </a:r>
            <a:r>
              <a:rPr lang="en-US" altLang="zh-CN" dirty="0"/>
              <a:t>, y</a:t>
            </a:r>
            <a:r>
              <a:rPr lang="zh-CN" altLang="en-US" dirty="0"/>
              <a:t>就是一些离散的值</a:t>
            </a:r>
            <a:r>
              <a:rPr lang="en-US" altLang="zh-CN" dirty="0"/>
              <a:t>, </a:t>
            </a:r>
            <a:r>
              <a:rPr lang="zh-CN" altLang="en-US" dirty="0"/>
              <a:t>比如我们需要对图片分类</a:t>
            </a:r>
            <a:r>
              <a:rPr lang="en-US" altLang="zh-CN" dirty="0"/>
              <a:t>, </a:t>
            </a:r>
            <a:r>
              <a:rPr lang="zh-CN" altLang="en-US" dirty="0"/>
              <a:t>识别这是猫还是狗还是两者都不是</a:t>
            </a:r>
            <a:r>
              <a:rPr lang="en-US" altLang="zh-CN" dirty="0"/>
              <a:t>; </a:t>
            </a:r>
            <a:r>
              <a:rPr lang="zh-CN" altLang="en-US" dirty="0"/>
              <a:t>在回归任务中</a:t>
            </a:r>
            <a:r>
              <a:rPr lang="en-US" altLang="zh-CN" dirty="0"/>
              <a:t>, </a:t>
            </a:r>
            <a:r>
              <a:rPr lang="zh-CN" altLang="en-US" dirty="0"/>
              <a:t>我们则需要去预测比如明天的气温具体是多少度</a:t>
            </a:r>
            <a:r>
              <a:rPr lang="en-US" altLang="zh-CN" dirty="0"/>
              <a:t>. </a:t>
            </a:r>
            <a:r>
              <a:rPr lang="zh-CN" altLang="en-US" dirty="0"/>
              <a:t>在监督学习中</a:t>
            </a:r>
            <a:r>
              <a:rPr lang="en-US" altLang="zh-CN" dirty="0"/>
              <a:t>, </a:t>
            </a:r>
            <a:r>
              <a:rPr lang="zh-CN" altLang="en-US" dirty="0"/>
              <a:t>如果我们的函数 </a:t>
            </a:r>
            <a:r>
              <a:rPr lang="en-US" altLang="zh-CN" dirty="0"/>
              <a:t>h</a:t>
            </a:r>
            <a:r>
              <a:rPr lang="zh-CN" altLang="en-US" dirty="0"/>
              <a:t>能够完美拟合某些数据</a:t>
            </a:r>
            <a:r>
              <a:rPr lang="en-US" altLang="zh-CN" dirty="0"/>
              <a:t>, </a:t>
            </a:r>
            <a:r>
              <a:rPr lang="zh-CN" altLang="en-US" dirty="0"/>
              <a:t>我们称 </a:t>
            </a:r>
            <a:r>
              <a:rPr lang="en-US" altLang="zh-CN" dirty="0"/>
              <a:t>h</a:t>
            </a:r>
            <a:r>
              <a:rPr lang="zh-CN" altLang="en-US" dirty="0"/>
              <a:t>是一致的</a:t>
            </a:r>
            <a:r>
              <a:rPr lang="en-US" altLang="zh-CN" dirty="0"/>
              <a:t>. </a:t>
            </a:r>
            <a:r>
              <a:rPr lang="zh-CN" altLang="en-US" dirty="0"/>
              <a:t>不同的假设可能拟合的程度不一样, 复杂程度也不同, 如下图所示: 虽然每个函数都完美拟合了数据点, 但是显然复杂的程度是不同的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首先介绍决策树的基本概念</a:t>
            </a:r>
            <a:r>
              <a:rPr lang="en-US" altLang="zh-CN" dirty="0"/>
              <a:t>.</a:t>
            </a:r>
            <a:r>
              <a:rPr lang="zh-CN" altLang="en-US" dirty="0"/>
              <a:t> 决策树将从一组训练数据中学习到的函数被表示为一棵树 决策树通过把实例从根节点排列到某个叶子节点来分类实例： 树上的每一个节点指定了对实例的某个属性的测试 节点的每一个后继分支对应于该属性的一个可能值。 叶子节点即为实例所属的分类</a:t>
            </a:r>
            <a:r>
              <a:rPr lang="en-US" altLang="zh-CN" dirty="0"/>
              <a:t>.  </a:t>
            </a:r>
            <a:r>
              <a:rPr lang="zh-CN" altLang="en-US" dirty="0"/>
              <a:t>举个例子来说</a:t>
            </a:r>
            <a:r>
              <a:rPr lang="en-US" altLang="zh-CN" dirty="0"/>
              <a:t>, </a:t>
            </a:r>
            <a:r>
              <a:rPr lang="zh-CN" altLang="en-US" dirty="0"/>
              <a:t>我们要决定是否在一个餐厅里面等餐</a:t>
            </a:r>
            <a:r>
              <a:rPr lang="en-US" altLang="zh-CN" dirty="0"/>
              <a:t>, </a:t>
            </a:r>
            <a:r>
              <a:rPr lang="zh-CN" altLang="en-US" dirty="0"/>
              <a:t>我们这里列出全部的属性</a:t>
            </a:r>
            <a:r>
              <a:rPr lang="en-US" altLang="zh-CN" dirty="0"/>
              <a:t>, </a:t>
            </a:r>
            <a:r>
              <a:rPr lang="zh-CN" altLang="en-US" dirty="0"/>
              <a:t>比如我们是否有一个替代的选项</a:t>
            </a:r>
            <a:r>
              <a:rPr lang="en-US" altLang="zh-CN" dirty="0"/>
              <a:t>? </a:t>
            </a:r>
            <a:r>
              <a:rPr lang="zh-CN" altLang="en-US" dirty="0"/>
              <a:t>等待的区域是否舒适</a:t>
            </a:r>
            <a:r>
              <a:rPr lang="en-US" altLang="zh-CN" dirty="0"/>
              <a:t>, </a:t>
            </a:r>
            <a:r>
              <a:rPr lang="zh-CN" altLang="en-US" dirty="0"/>
              <a:t>现在是不是周五或者周六</a:t>
            </a:r>
            <a:r>
              <a:rPr lang="en-US" altLang="zh-CN" dirty="0"/>
              <a:t>, </a:t>
            </a:r>
            <a:r>
              <a:rPr lang="zh-CN" altLang="en-US" dirty="0"/>
              <a:t>我们是否饥饿等等一共十个属性</a:t>
            </a:r>
            <a:r>
              <a:rPr lang="en-US" altLang="zh-CN" dirty="0"/>
              <a:t>, </a:t>
            </a:r>
            <a:r>
              <a:rPr lang="zh-CN" altLang="en-US" dirty="0"/>
              <a:t>这些属性可能会影响我们最终的决策</a:t>
            </a:r>
            <a:r>
              <a:rPr lang="en-US" altLang="zh-CN" dirty="0"/>
              <a:t>. </a:t>
            </a:r>
            <a:r>
              <a:rPr lang="zh-CN" altLang="en-US" dirty="0"/>
              <a:t>我们则可以通过这些属性构造出一棵决策树</a:t>
            </a:r>
            <a:r>
              <a:rPr lang="en-US" altLang="zh-CN" dirty="0"/>
              <a:t>,</a:t>
            </a:r>
            <a:r>
              <a:rPr lang="zh-CN" altLang="en-US" dirty="0"/>
              <a:t>比如最右边的路径可以表示为右上角的公式的形式</a:t>
            </a:r>
            <a:r>
              <a:rPr lang="en-US" altLang="zh-CN" dirty="0"/>
              <a:t>.</a:t>
            </a:r>
          </a:p>
          <a:p>
            <a:pPr lvl="0"/>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zh-CN" altLang="en-US" dirty="0"/>
              <a:t>那么如何构造决策树呢</a:t>
            </a:r>
            <a:r>
              <a:rPr lang="en-US" altLang="zh-CN" dirty="0"/>
              <a:t>. </a:t>
            </a:r>
            <a:r>
              <a:rPr lang="zh-CN" altLang="en-US" dirty="0"/>
              <a:t>假设</a:t>
            </a:r>
            <a:r>
              <a:rPr lang="en-US" altLang="zh-CN" dirty="0"/>
              <a:t>, </a:t>
            </a:r>
            <a:r>
              <a:rPr lang="zh-CN" altLang="en-US" dirty="0"/>
              <a:t>对于刚刚提到的这些属性</a:t>
            </a:r>
            <a:r>
              <a:rPr lang="en-US" altLang="zh-CN" dirty="0"/>
              <a:t>, </a:t>
            </a:r>
            <a:r>
              <a:rPr lang="zh-CN" altLang="en-US" dirty="0"/>
              <a:t>我们收集到了一些样例</a:t>
            </a:r>
            <a:r>
              <a:rPr lang="en-US" altLang="zh-CN" dirty="0"/>
              <a:t>, </a:t>
            </a:r>
            <a:r>
              <a:rPr lang="zh-CN" altLang="en-US" dirty="0"/>
              <a:t>其中</a:t>
            </a:r>
            <a:r>
              <a:rPr lang="en-US" altLang="zh-CN" dirty="0"/>
              <a:t>, </a:t>
            </a:r>
            <a:r>
              <a:rPr lang="zh-CN" altLang="en-US" dirty="0"/>
              <a:t>有每个属性具体的值</a:t>
            </a:r>
            <a:r>
              <a:rPr lang="en-US" altLang="zh-CN" dirty="0"/>
              <a:t>,</a:t>
            </a:r>
            <a:r>
              <a:rPr lang="zh-CN" altLang="en-US" dirty="0"/>
              <a:t>以及对应 的最终的结果</a:t>
            </a:r>
            <a:r>
              <a:rPr lang="en-US" altLang="zh-CN" dirty="0"/>
              <a:t>. </a:t>
            </a:r>
            <a:r>
              <a:rPr lang="zh-CN" altLang="en-US" dirty="0"/>
              <a:t>在构造决策树的时候</a:t>
            </a:r>
            <a:r>
              <a:rPr lang="en-US" altLang="zh-CN" dirty="0"/>
              <a:t>, </a:t>
            </a:r>
            <a:r>
              <a:rPr lang="zh-CN" altLang="en-US" dirty="0"/>
              <a:t>总是优先选择重要的属性</a:t>
            </a:r>
            <a:r>
              <a:rPr lang="en-US" altLang="zh-CN" dirty="0"/>
              <a:t>, </a:t>
            </a:r>
            <a:r>
              <a:rPr lang="zh-CN" altLang="en-US" dirty="0"/>
              <a:t>从而将问题分解为更小的问题</a:t>
            </a:r>
            <a:r>
              <a:rPr lang="en-US" altLang="zh-CN" dirty="0"/>
              <a:t>, </a:t>
            </a:r>
            <a:r>
              <a:rPr lang="zh-CN" altLang="en-US" dirty="0"/>
              <a:t>以便于进行递归求解</a:t>
            </a:r>
            <a:r>
              <a:rPr lang="en-US" altLang="zh-CN" dirty="0"/>
              <a:t>. </a:t>
            </a:r>
            <a:r>
              <a:rPr lang="zh-CN" altLang="en-US" dirty="0"/>
              <a:t>在递归中考虑四种情况</a:t>
            </a:r>
            <a:r>
              <a:rPr lang="en-US" altLang="zh-CN" dirty="0"/>
              <a:t>: 1. </a:t>
            </a:r>
            <a:r>
              <a:rPr lang="zh-CN" altLang="en-US" dirty="0"/>
              <a:t>如果剩下的都是正例或者负例</a:t>
            </a:r>
            <a:r>
              <a:rPr lang="en-US" altLang="zh-CN" dirty="0"/>
              <a:t>, </a:t>
            </a:r>
            <a:r>
              <a:rPr lang="zh-CN" altLang="en-US" dirty="0"/>
              <a:t>则可以输出对应的结果 </a:t>
            </a:r>
            <a:r>
              <a:rPr lang="en-US" altLang="zh-CN" dirty="0"/>
              <a:t>2. </a:t>
            </a:r>
            <a:r>
              <a:rPr lang="zh-CN" altLang="en-US" dirty="0"/>
              <a:t>如果剩下的既有正样本又有负样本</a:t>
            </a:r>
            <a:r>
              <a:rPr lang="en-US" altLang="zh-CN" dirty="0"/>
              <a:t>, </a:t>
            </a:r>
            <a:r>
              <a:rPr lang="zh-CN" altLang="en-US" dirty="0"/>
              <a:t>则选择最好的属性继续分裂 </a:t>
            </a:r>
            <a:r>
              <a:rPr lang="en-US" altLang="zh-CN" dirty="0"/>
              <a:t>3. </a:t>
            </a:r>
            <a:r>
              <a:rPr lang="zh-CN" altLang="en-US" dirty="0"/>
              <a:t>如果没有剩下任何样例</a:t>
            </a:r>
            <a:r>
              <a:rPr lang="en-US" altLang="zh-CN" dirty="0"/>
              <a:t>, </a:t>
            </a:r>
            <a:r>
              <a:rPr lang="zh-CN" altLang="en-US" dirty="0"/>
              <a:t>则对于这个属性的组合没有观察到任何样例</a:t>
            </a:r>
            <a:r>
              <a:rPr lang="en-US" altLang="zh-CN" dirty="0"/>
              <a:t>, </a:t>
            </a:r>
            <a:r>
              <a:rPr lang="zh-CN" altLang="en-US" dirty="0"/>
              <a:t>可以返回父节点中 最多的分类 </a:t>
            </a:r>
            <a:r>
              <a:rPr lang="en-US" altLang="zh-CN" dirty="0"/>
              <a:t>4. </a:t>
            </a:r>
            <a:r>
              <a:rPr lang="zh-CN" altLang="en-US" dirty="0"/>
              <a:t>如果剩下的既有正样本又有负样本</a:t>
            </a:r>
            <a:r>
              <a:rPr lang="en-US" altLang="zh-CN" dirty="0"/>
              <a:t>, </a:t>
            </a:r>
            <a:r>
              <a:rPr lang="zh-CN" altLang="en-US" dirty="0"/>
              <a:t>且没有属性可用了</a:t>
            </a:r>
            <a:r>
              <a:rPr lang="en-US" altLang="zh-CN" dirty="0"/>
              <a:t>, </a:t>
            </a:r>
            <a:r>
              <a:rPr lang="zh-CN" altLang="en-US" dirty="0"/>
              <a:t>则返回剩余样本中最多的分类</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另一类曾经被广受重视的监督学习是人工神经网络。</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人工神经网络</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(ANN) </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，也称为神经网络或模拟神经网络</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(SNN)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，是机器学习的子集，并且是深度学习算法的核心（卷积神经网络（</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CNN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或</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ConvNet</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）是一类深度神经网络）。 其名称和结构是受人类大脑的启发，模仿了生物神经元信号相互传递的方式，是一种模仿生物神经网络（动物的中枢神经系统，特别是大脑）的结构和功能的数学模型或计算模型，用于对函数进行估计或近似。大多数情况下人工神经网络能在外界信息的基础上改变内部结构，是一种自适应系统，通俗地讲就是具备学习功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如图所示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这是一个简单的神经元的简单数学模型。 包括输入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输入函数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激活函数以及输出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通过输入函数求和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以及激活函数激活</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最终可以得到输出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粗略地说，当输入的线性组合超过某个（硬或软）阈值时，神经元</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点火</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。一个神经网络是由一组单元连接而成：网络的性质由它的拓扑和神经元的性质确 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在以后我们的群体智能部分介绍中，还会讲到它。</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https://www.toutiao.com/article/6688175496821211662/</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https://m.ituring.com.cn/book/tupubarticle/28234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en-US" sz="1800" kern="100">
                <a:effectLst/>
                <a:latin typeface="宋体" panose="02010600030101010101" pitchFamily="2" charset="-122"/>
                <a:ea typeface="等线" panose="02010600030101010101" pitchFamily="2" charset="-122"/>
                <a:cs typeface="Times New Roman" panose="02020603050405020304" pitchFamily="18" charset="0"/>
              </a:rPr>
              <a:t>这是</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人工神经网络</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与（深度学习范畴下）卷积神经网络的区别</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https://blog.51cto.com/u_15567091/5234874</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49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extLst>
      <p:ext uri="{BB962C8B-B14F-4D97-AF65-F5344CB8AC3E}">
        <p14:creationId xmlns:p14="http://schemas.microsoft.com/office/powerpoint/2010/main" val="336024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下面介绍自然语言处理。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人类因为具有语言的能力而区别于其他物种。虽然黑猩猩、海豚等动物也能掌握数百个符号构成的词汇，但是只有人类能够适用离散的符号，可靠地传递大量信息。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随着人工智能的发展，人类开始想要智能体能够处理自然语言。因为，我们希望智能体能与人类交流，也希望智能体能从人类的自然语言中获取信息。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图灵测试的提出，也是基于语言的（有同学能说出图灵测试的内容吗？图灵提出，测试者与被测试者（一个人和一台机器）隔开的情况下，通过一些装置（如键盘）向被测试者随意提问。 进行多次测试后，如果机器让平均每个参与者做出超过</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的误判，那么这台机器就通过了测试，并被认为具有人类智能）。在这个定义下，大家感觉图灵测试是否已经过时？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目前，互联网上已有超过万亿数量的信息网页，几乎所有的这些页面都是用自然语言描述的。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Agent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想要获取知识，就需要理解（至少部分理解）人们所使用的具有歧义的、杂乱无章的语言。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对于这个需求，我们考虑的就是一个“信息查找任务”的问题。这又涉及了三个子问题：文本分类、信息检索和信息抽取。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解决这些问题，有个共同的需要，就是要采用语言模型。这个模型是用来预测语言表达的概率分布情况的。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所有的形式语言，如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Java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等编程语言，都有精确确定义的语言模型。在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语言中，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“print(2+2)”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是一段合法的程序，而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“2)+(2 print”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则不是。合法的程序的数目虽然是无限的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但是我们可以通过语法来 描述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但是在自然语言中却有一些不同，它不能描述为一个确定的语句的集合</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一般认为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"Not to do"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是符合语法的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"To not do"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是错误的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但是这并不是绝对性的错误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因此</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通过概率分布来定义自然语言模型是更加有效的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自然语言也存在歧义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同一句话在不同的语境中会有不同的含义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对一个句子的解释应该使用多个意义上的概率分布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自然语言的模型是对自然语言的近似</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由于自然语言在不断的发展中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不断的有新的单词和语句被制造出来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所以只能做到近似</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而不能完全的模拟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自然语言处理中需要注意以下概念：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首先介绍</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元字符模型</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长度为</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的序列我们称之为</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元组</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一个</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个</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字符序列上的概率分布就</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称为</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组字符</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模型</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假设我们有一个包含</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100 </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个字符的三元模型</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那么他就有</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万个参数</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显然非常的复杂</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因此对于参数的估计我们可以通过从语料库中统计得到</a:t>
            </a:r>
            <a:r>
              <a:rPr lang="en-US" altLang="zh-CN" sz="1800" i="1" strike="sngStrike"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i="1" strike="sngStrike"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得到 了</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字符</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模型</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一个最简单的任务就是语言识别</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计算机可以很轻松的识别出来对应的短文本是英语还是德 语</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同时</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这个模型还可以完成诸如拼写纠错</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体裁分类</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命名实体识别等任务</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i="1"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但是对于一个句子“</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The program issues an http request”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http</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不在英语的语料库中</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则很直接采用</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 字符模型不能够识别出来这是英语</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因此需要对于调整低频计数的概率</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这个过程就要平滑</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经典的平滑方 法有</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拉普拉斯平滑</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回退模型</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线性插值平滑等</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i="1"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i="1" kern="100" dirty="0">
                <a:effectLst/>
                <a:latin typeface="宋体" panose="02010600030101010101" pitchFamily="2" charset="-122"/>
                <a:ea typeface="等线" panose="02010600030101010101" pitchFamily="2" charset="-122"/>
                <a:cs typeface="Times New Roman" panose="02020603050405020304" pitchFamily="18" charset="0"/>
              </a:rPr>
              <a:t>还有一种是</a:t>
            </a:r>
            <a:r>
              <a:rPr lang="en-US" altLang="zh-CN" sz="1800" i="1" kern="100" dirty="0">
                <a:effectLst/>
                <a:latin typeface="宋体" panose="02010600030101010101" pitchFamily="2" charset="-122"/>
                <a:ea typeface="等线"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元单词模型</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en-US" sz="1800" i="1" kern="100" dirty="0">
                <a:effectLst/>
                <a:latin typeface="等线" panose="02010600030101010101" pitchFamily="2" charset="-122"/>
                <a:ea typeface="宋体" panose="02010600030101010101" pitchFamily="2" charset="-122"/>
                <a:cs typeface="Times New Roman" panose="02020603050405020304" pitchFamily="18" charset="0"/>
              </a:rPr>
              <a:t>元单词模型</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显然比</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元字符模型复杂的多</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原因在于单词的集合远远比字符的集合大</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一般一个语言的符 号不会超过</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个</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但是单词的数量往往不可计数</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同时还有未知的单词和数字和邮箱等特殊的组合</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那么这么复杂的模型到底能带来什么好处呢</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在一个小的文本中建立单词模型</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我们可以从</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123</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元的单词 模型的随机取样</a:t>
            </a:r>
            <a:r>
              <a:rPr lang="en-US" altLang="zh-CN" sz="1800" i="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显然三元和二元的表达远比一元的效果更好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52</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语言模型之后，现在我们详细介绍文本分类任务。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给定某个文本，我们需要判断它属于预定义类别集合中的哪个类别。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语言识别 和体裁分类都是文本分类的例子，情感分析（判断电影或产品评论是积极的还是消极的）和垃圾邮件检 测（判断电子邮件信息是垃圾邮件或非垃圾邮件</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也是文本分类。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我们可以将垃圾邮件检测看作一种监督 学习问题。训练集很容易得到：正例（垃圾邮件）在垃圾邮件文件夹里，负例</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非垃圾邮件</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在收件箱里。 下面是一些摘录样本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spam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是垃圾邮件</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ham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是正常邮件</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从这里面我们可以发现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“for cheap”</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“you can buy”</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元词序列</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很像是</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垃圾邮件的特征 还有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"you deserve"</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等也可以是垃圾邮件的特征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对于文本分类任务</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我们有两种方法 一种是基于语言模型的方法</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通过训练得到一个垃圾邮件的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元语言模型以及正常邮件的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元语言模型</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然后使用贝叶斯规则对其分类</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另外一种是机器学习的方法</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元组作为特征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使用机器学习算法进行分类任务</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只要确定了垃圾邮 件的特征集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就可以使用任务监督学习的技术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完成分类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53</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信息检索</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(Information retrieval, IR)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的任务是寻找与用户的信息需求相关的文档。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网上的搜索引擎就是 一个众所周知的信息检索系统的例子。用户将类似</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[AI book]</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的查询信息输入到搜索引擎，就能得到相关 的网页的列表。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一个信息检索系统具有如下特征：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文档集合。每个系统都必须确定其需要处理的文档：一个段落文本、一页文本还是多页文本。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使用查询语言描述的查询。查询描述了用户想知道的内容。查询语言可以是一个单词列表，如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[AI book];</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可以是一个必须连续出现的单词短语，如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[“AI book”]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结果集合。该集合是文档集合的子集，包含了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IR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系统判断的与查询相关的那部分文档。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结果集合的展示。结果集合可以简单地用有序的文档标题列表来展示，也可以采取复杂的展示方法。当前，信息检索系统使用一种简单的基于词袋的语言模型，它在处理大规模文本语料时，在召回率和准确率上 也有好的表现。在万维网语料上，链接分析算法能够提升性能。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信息检索也是我们用户交互技术中的重点内容，以后会专门介绍。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54</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信息抽取是一个通过浏览文本获取特定类别的对象以及对象之间的关系的过程。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典型的任务包括，从网页中抽取地址实例信息，获取街名、城市名、州名以及邮政编码等数据库字段的内容；从天气报道中抽取暴风雨信息，获取温度、风速以及降雨量等数据库字段的内容。在受限的领域内，信息抽取可以达到高的准确率。而在更一般的领域内，则需要更复杂的语言模型和更复杂的学习技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目前自然语言处理技术大放光彩。除了机器翻译、语音识别外，还有哪些应用？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55</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下面介绍感知（智能）。一种说法，我们正从感知智能时代迈入认知智能时代。有同学听说过吗？能否讲讲其中区别。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好的，我们看看人工智能中的感知任务是什么。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感知是通过解释传感器的响应而为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Agent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提供它们所处的世界的信息。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传感器作为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Agent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程序的输入，提供环境测量信息。传感器可以是一个简单的开关（比如输出一个比特表示开或者关），也可以是复杂如人眼一样的部件。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对于机器人来说，有些机器人可以进行主动传感，也就是说它们发射出一个信号，比如雷达信号或超声波，然后感知从环境中反射回来的信号。</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因此可以看到，人工智能研究其实通常面临跨学科的交叉知识的学习，尤其是物理知识。像去年很火的扩散模型，思路就来源于热力学，而有些学习模型更是直接结合物理模型构建的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我们将重点讨论一种感知形态：视觉感知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对应视觉感知，主要包括三种图像处理技术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分别是：边缘检测</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纹理分析以及光流计算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从而支持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agent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进行图像分割。</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边缘检测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边缘是图像中的直线或曲线段，穿过边缘的图像亮度有“显著的”变化。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边缘检测的目标是根据大量的、成兆字节的图像数据进行抽象，形成更紧凑、更抽象的表示方式。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边缘检测可以获得图像中的各种轮廓，在我们的项目中也有实际的应用。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纹理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它指的是在表面空间上重复出现的、能够通过视觉感觉到的模式。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纹理的实例包括建筑物上窗户的 模式、汗衫上的针脚、美洲豹皮肤上的花斑等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在不同的光照下</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纹理一般是不变的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这使得纹理成为了识别物理目标的重要依据。对应了纹理分析技术。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光流则描述的是一个视频序列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图像中的物体在运动或是我们的镜头在相对物体运动时，由此会引起的图像 中的明显的运动，我们称之为光流。 如图所示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最右边图是对应一帧到另一帧像素的位移。计算这个光流通常是一个重要任务。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59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什么是⼈⼯智能？</a:t>
            </a:r>
          </a:p>
          <a:p>
            <a:pPr lvl="0"/>
            <a:r>
              <a:rPr lang="en-US" altLang="zh-CN" dirty="0"/>
              <a:t>AI的四种定义途径</a:t>
            </a:r>
          </a:p>
          <a:p>
            <a:pPr lvl="0"/>
            <a:r>
              <a:rPr lang="en-US" altLang="zh-CN" dirty="0"/>
              <a:t>沿着两个维度排列的AI的定义：</a:t>
            </a:r>
          </a:p>
          <a:p>
            <a:pPr lvl="0"/>
            <a:r>
              <a:rPr lang="en-US" altLang="zh-CN" dirty="0"/>
              <a:t>强⼈⼯智能 弱⼈⼯智能</a:t>
            </a:r>
          </a:p>
          <a:p>
            <a:pPr lvl="0"/>
            <a:r>
              <a:rPr lang="en-US" altLang="zh-CN" dirty="0"/>
              <a:t>像⼈⼀样思考 合理地思考</a:t>
            </a:r>
          </a:p>
          <a:p>
            <a:pPr lvl="0"/>
            <a:r>
              <a:rPr lang="en-US" altLang="zh-CN" dirty="0"/>
              <a:t>像⼈⼀样⾏动 合理地⾏动</a:t>
            </a:r>
          </a:p>
          <a:p>
            <a:pPr lvl="0"/>
            <a:r>
              <a:rPr lang="en-US" altLang="zh-CN" dirty="0"/>
              <a:t>历史上对AI的以上4种途径都有⼈关注，不同的⼈⽤不同的⽅法来追寻不同的途径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6</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图像分割是指基于像素点的相似性将图像分解成若干区域的过程。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其基本思想如下：每个图像像素都可以关 联某些视觉特性，诸如亮度、色彩和纹理。在一个物体中，或者是它的单独一部分中，这些属性的变化 相对非常小，而穿过物体之间的边界时，典型情况下这些属性中的一个或多个会出现较大的变化。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有两 种方法可用于图像分割，一种主要致力于检测这些区域的边界，而另一种则致力于检测出区域本身。 如图所示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是原始图像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(b)</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是边缘轮廓</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(d)</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则是对应不同精细程度的区域分割</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更加精细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,(d)</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更加粗糙。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我们项目中图像分割与边缘检测是同时用到的。最终目标是完成图像分割。</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60</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这是一个典型的应用研究：基于外观的目标识别。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外观指的是一个物体看上去的情况。一些物体类（比如说棒球）在外观上会变化很小：在大部分的情形下 这类物体看起来基本一样。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基于此，我们可以计算一些描述包含这些物体的图像的特征，然后据此训练 出分类器，对物体进行分类和识别。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其他类别的物体</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如房子，它们的变化一般很大。如一所房子可能具有不同的大小，颜色或者形状，甚 至在不同的角度来看它也可能是不同的。一个理念是物体一般由些局部部分组成，而物体的变化主要是 这些局部部分相互之间的移动导致的。我们可以通过检测局部的特征，来检测整体是否存在， 而不必关心各个部分的位置。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在识别的过程中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还存在这种各样的问题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如遮挡</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不同的朝向</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形变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透视等等。这些问题会导致图像的特征被影响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但是无论物体怎么变化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总会在图像中表现出某些固定的结构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不过，我们现在的物体识别算法已经可以达到非常好的效果</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如下图所示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种进步，是前几年吸引大量人才涌入人工智能领域的关键。包括现在还有大量的研究人员在研究计算机视觉相关问题。像感知中的三维重建、基于结构的物体识别等，我们学院的张林老师、梁爽老师就在做长期深入研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61</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大家学习人工智能也不要忽视机器人学，以及机器人学所研究的硬件对象。其次，正如我们基于参考书的基础概念这部分教学内容开始所提到的，大家也不要忽视人工智能的发展伦理、数理基础，以及未来动态。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人工智能的发展伦理方面：</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要关注信息安全、隐私保护、机器人权利、公平与偏见等议题。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人工智能的数理基础方面：</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要注意到一些数学异议，比如图灵和哥德尔证明了某些数学问题原则上是不能用形式系统解决的（</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哥德尔不完全性定理</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）。甚至，也要注意到一些物理原理（</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海森堡测不准原理</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个微观粒子的某些物理量（如位置和动量，或方位角与动量矩，还有时间和能量等），不可能同时具有确定的数值，其中一个量越确定，另一个量的不确定程度就越大。薛定谔的猫就是讲这个问题。这些异议或原理，就是我们的科学边界，大家都看过三体吧。高水平的人工智能研究最终都要触碰科学边界（一个可能例子：就好比图灵测试已经被触碰）。另外大家也要广泛地关注存在于各个学科（自然科学方面）的第一性原理知识，比如能量守恒，要在未来深入的科研中将自己的研究与各类第一性原理反复印证。</a:t>
            </a:r>
            <a:r>
              <a:rPr lang="zh-CN" altLang="zh-CN" sz="1800" i="1" kern="100" dirty="0">
                <a:effectLst/>
                <a:latin typeface="等线" panose="02010600030101010101" pitchFamily="2" charset="-122"/>
                <a:ea typeface="宋体" panose="02010600030101010101" pitchFamily="2" charset="-122"/>
                <a:cs typeface="Times New Roman" panose="02020603050405020304" pitchFamily="18" charset="0"/>
              </a:rPr>
              <a:t>大家思考下为什么我们把数学的定理说成异议，海森堡测不准原理说成是原理</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人工智能的未来动态方面：</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要关注可解释性、安全性（比如智能体的安全保护）、如何衡量人工智能（图灵测试似乎已经过时）。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大家能否探讨一下：我们在沿着正确的方向前进吗？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目前《人工智能：现代方法》第四版中文版于近期问世，一篇</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Stuart Russell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教授的专访大家可以课后看看。最新第四版是两位作者把近十年</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AI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进展，尤其是深度学习所带来的影响纳入整体框架后给出的最新阐释，体现了两位大师对人工智能趋势和学科体系发展的洞见。大家注意：</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《人工智能：现代方法》第四版有一个重要的更新，那就是不再假设</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 AI </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系统或智能体拥有固定的目标</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此作者是这样解释的：目标其实是一件非常复杂的事情。例如我说午饭想买个橙子，这可以是一个目标，对吧？在日常语境中，目标被视为某种可以被实现的东西，一旦实现了，事情就完结了。但在哲学与经济学定义的理性选择理论中，其实并不存在这样的目标，我们有的是对各种可能的未来的偏好或排序，每一种可能的未来都从现在一直延伸到时间的尽头，里面包含了宇宙中的所有。我想，这是对目标、对人类真正想要什么的一种更复杂、更深远的理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https://weibo.com/ttarticle/p/show?id=2309404871275821793925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1843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defRPr/>
            </a:pPr>
            <a:fld id="{0972743C-68F6-4523-A424-CB9EDABCD829}" type="slidenum">
              <a:rPr lang="zh-CN" altLang="en-US" sz="1300" smtClean="0">
                <a:solidFill>
                  <a:srgbClr val="000000"/>
                </a:solidFill>
                <a:latin typeface="Arial" charset="0"/>
              </a:rPr>
              <a:t>62</a:t>
            </a:fld>
            <a:endParaRPr lang="zh-CN" altLang="en-US" sz="1300">
              <a:solidFill>
                <a:srgbClr val="000000"/>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什么是⼈⼯智能？</a:t>
            </a:r>
          </a:p>
          <a:p>
            <a:pPr lvl="0"/>
            <a:r>
              <a:rPr lang="en-US" altLang="zh-CN" dirty="0"/>
              <a:t>AI的四种定义途径</a:t>
            </a:r>
          </a:p>
          <a:p>
            <a:pPr lvl="0"/>
            <a:r>
              <a:rPr lang="en-US" altLang="zh-CN" dirty="0"/>
              <a:t>沿着两个维度排列的AI的定义：</a:t>
            </a:r>
          </a:p>
          <a:p>
            <a:pPr lvl="0"/>
            <a:r>
              <a:rPr lang="en-US" altLang="zh-CN" dirty="0"/>
              <a:t>强⼈⼯智能 弱⼈⼯智能</a:t>
            </a:r>
          </a:p>
          <a:p>
            <a:pPr lvl="0"/>
            <a:r>
              <a:rPr lang="en-US" altLang="zh-CN" dirty="0"/>
              <a:t>像⼈⼀样思考 合理地思考</a:t>
            </a:r>
          </a:p>
          <a:p>
            <a:pPr lvl="0"/>
            <a:r>
              <a:rPr lang="en-US" altLang="zh-CN" dirty="0"/>
              <a:t>像⼈⼀样⾏动 合理地⾏动</a:t>
            </a:r>
          </a:p>
          <a:p>
            <a:pPr lvl="0"/>
            <a:r>
              <a:rPr lang="en-US" altLang="zh-CN" dirty="0"/>
              <a:t>历史上对AI的以上4种途径都有⼈关注，不同的⼈⽤不同的⽅法来追寻不同的途径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7</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什么是⼈⼯智能？</a:t>
            </a:r>
          </a:p>
          <a:p>
            <a:pPr lvl="0"/>
            <a:r>
              <a:rPr lang="en-US" altLang="zh-CN" dirty="0"/>
              <a:t>AI的四种定义途径</a:t>
            </a:r>
          </a:p>
          <a:p>
            <a:pPr lvl="0"/>
            <a:r>
              <a:rPr lang="en-US" altLang="zh-CN" dirty="0"/>
              <a:t>沿着两个维度排列的AI的定义：</a:t>
            </a:r>
          </a:p>
          <a:p>
            <a:pPr lvl="0"/>
            <a:r>
              <a:rPr lang="en-US" altLang="zh-CN" dirty="0"/>
              <a:t>强⼈⼯智能 弱⼈⼯智能</a:t>
            </a:r>
          </a:p>
          <a:p>
            <a:pPr lvl="0"/>
            <a:r>
              <a:rPr lang="en-US" altLang="zh-CN" dirty="0"/>
              <a:t>像⼈⼀样思考 合理地思考</a:t>
            </a:r>
          </a:p>
          <a:p>
            <a:pPr lvl="0"/>
            <a:r>
              <a:rPr lang="en-US" altLang="zh-CN" dirty="0"/>
              <a:t>像⼈⼀样⾏动 合理地⾏动</a:t>
            </a:r>
          </a:p>
          <a:p>
            <a:pPr lvl="0"/>
            <a:r>
              <a:rPr lang="en-US" altLang="zh-CN" dirty="0"/>
              <a:t>历史上对AI的以上4种途径都有⼈关注，不同的⼈⽤不同的⽅法来追寻不同的途径</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8</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0"/>
            <a:r>
              <a:rPr lang="en-US" altLang="zh-CN" dirty="0"/>
              <a:t>AI的特征</a:t>
            </a:r>
          </a:p>
          <a:p>
            <a:pPr lvl="0"/>
            <a:r>
              <a:rPr lang="en-US" altLang="zh-CN" dirty="0"/>
              <a:t>⼈⼯智能的特征：</a:t>
            </a:r>
          </a:p>
          <a:p>
            <a:pPr lvl="0"/>
            <a:r>
              <a:rPr lang="en-US" altLang="zh-CN" dirty="0"/>
              <a:t>1. 由⼈类设计，为⼈类服务，本质为计算，基础为数据；</a:t>
            </a:r>
          </a:p>
          <a:p>
            <a:pPr lvl="0"/>
            <a:r>
              <a:rPr lang="en-US" altLang="zh-CN" dirty="0"/>
              <a:t>2. 能感知环境，能产⽣反应，能与⼈交互，能与⼈互补；</a:t>
            </a:r>
          </a:p>
          <a:p>
            <a:pPr lvl="0"/>
            <a:r>
              <a:rPr lang="en-US" altLang="zh-CN" dirty="0"/>
              <a:t>3. 有适应特性，有学习能⼒，有演化迭代，有连接扩展；</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t>9</a:t>
            </a:fld>
            <a:endParaRPr kumimoji="0"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20"/>
            <a:ext cx="7772400" cy="1791013"/>
          </a:xfrm>
        </p:spPr>
        <p:txBody>
          <a:bodyPr anchor="b"/>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92"/>
            <a:ext cx="1971675" cy="435964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273892"/>
            <a:ext cx="5800725" cy="4359641"/>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6"/>
          <p:cNvSpPr/>
          <p:nvPr userDrawn="1"/>
        </p:nvSpPr>
        <p:spPr bwMode="auto">
          <a:xfrm flipV="1">
            <a:off x="1371600" y="2386430"/>
            <a:ext cx="7391400" cy="3334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楷体_GB2312" pitchFamily="49" charset="-122"/>
                <a:cs typeface="楷体_GB2312" pitchFamily="49" charset="-122"/>
              </a:defRPr>
            </a:lvl1pPr>
            <a:lvl2pPr marL="742950" indent="-285750">
              <a:defRPr>
                <a:solidFill>
                  <a:schemeClr val="tx1"/>
                </a:solidFill>
                <a:latin typeface="Arial" charset="0"/>
                <a:ea typeface="楷体_GB2312" pitchFamily="49" charset="-122"/>
                <a:cs typeface="楷体_GB2312" pitchFamily="49" charset="-122"/>
              </a:defRPr>
            </a:lvl2pPr>
            <a:lvl3pPr marL="1143000" indent="-228600">
              <a:defRPr>
                <a:solidFill>
                  <a:schemeClr val="tx1"/>
                </a:solidFill>
                <a:latin typeface="Arial" charset="0"/>
                <a:ea typeface="楷体_GB2312" pitchFamily="49" charset="-122"/>
                <a:cs typeface="楷体_GB2312" pitchFamily="49" charset="-122"/>
              </a:defRPr>
            </a:lvl3pPr>
            <a:lvl4pPr marL="1600200" indent="-228600">
              <a:defRPr>
                <a:solidFill>
                  <a:schemeClr val="tx1"/>
                </a:solidFill>
                <a:latin typeface="Arial" charset="0"/>
                <a:ea typeface="楷体_GB2312" pitchFamily="49" charset="-122"/>
                <a:cs typeface="楷体_GB2312" pitchFamily="49" charset="-122"/>
              </a:defRPr>
            </a:lvl4pPr>
            <a:lvl5pPr marL="2057400" indent="-228600">
              <a:defRPr>
                <a:solidFill>
                  <a:schemeClr val="tx1"/>
                </a:solidFill>
                <a:latin typeface="Arial" charset="0"/>
                <a:ea typeface="楷体_GB2312" pitchFamily="49" charset="-122"/>
                <a:cs typeface="楷体_GB2312" pitchFamily="49" charset="-122"/>
              </a:defRPr>
            </a:lvl5pPr>
            <a:lvl6pPr marL="25146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6pPr>
            <a:lvl7pPr marL="29718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7pPr>
            <a:lvl8pPr marL="34290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8pPr>
            <a:lvl9pPr marL="38862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9pPr>
          </a:lstStyle>
          <a:p>
            <a:pPr algn="ctr">
              <a:defRPr/>
            </a:pPr>
            <a:endParaRPr kumimoji="1" lang="zh-CN" altLang="zh-CN">
              <a:ea typeface="宋体" charset="-122"/>
            </a:endParaRPr>
          </a:p>
        </p:txBody>
      </p:sp>
      <p:pic>
        <p:nvPicPr>
          <p:cNvPr id="5" name="图片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7200" y="1548083"/>
            <a:ext cx="1066800" cy="8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p:cNvSpPr>
          <p:nvPr>
            <p:ph type="ctrTitle"/>
          </p:nvPr>
        </p:nvSpPr>
        <p:spPr>
          <a:xfrm>
            <a:off x="1371600" y="1545660"/>
            <a:ext cx="7048500" cy="796867"/>
          </a:xfrm>
        </p:spPr>
        <p:txBody>
          <a:bodyPr/>
          <a:lstStyle>
            <a:lvl1pPr>
              <a:defRPr>
                <a:solidFill>
                  <a:schemeClr val="accent2"/>
                </a:solidFill>
              </a:defRPr>
            </a:lvl1pPr>
          </a:lstStyle>
          <a:p>
            <a:r>
              <a:rPr lang="zh-CN" altLang="en-US" dirty="0"/>
              <a:t>单击此处编辑母版标题样式</a:t>
            </a:r>
          </a:p>
        </p:txBody>
      </p:sp>
      <p:sp>
        <p:nvSpPr>
          <p:cNvPr id="9219" name="Rectangle 3"/>
          <p:cNvSpPr>
            <a:spLocks noGrp="1"/>
          </p:cNvSpPr>
          <p:nvPr>
            <p:ph type="subTitle" idx="1" hasCustomPrompt="1"/>
          </p:nvPr>
        </p:nvSpPr>
        <p:spPr>
          <a:xfrm>
            <a:off x="1752600" y="2800840"/>
            <a:ext cx="6400800" cy="1314680"/>
          </a:xfrm>
        </p:spPr>
        <p:txBody>
          <a:bodyPr/>
          <a:lstStyle>
            <a:lvl1pPr marL="0" indent="0" algn="ctr">
              <a:buFont typeface="Wingdings 2" pitchFamily="18" charset="2"/>
              <a:buNone/>
              <a:defRPr/>
            </a:lvl1pPr>
          </a:lstStyle>
          <a:p>
            <a:endParaRPr lang="en-US" altLang="zh-CN" dirty="0"/>
          </a:p>
          <a:p>
            <a:r>
              <a:rPr lang="zh-CN" altLang="en-US" dirty="0"/>
              <a:t>单击此处编辑母版副标题样式</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lnSpc>
                <a:spcPct val="100000"/>
              </a:lnSpc>
              <a:buClr>
                <a:srgbClr val="FF0000"/>
              </a:buClr>
              <a:defRPr sz="2400">
                <a:latin typeface="Times New Roman" pitchFamily="18" charset="0"/>
                <a:ea typeface="+mj-ea"/>
                <a:cs typeface="Times New Roman" pitchFamily="18" charset="0"/>
              </a:defRPr>
            </a:lvl1pPr>
            <a:lvl2pPr>
              <a:lnSpc>
                <a:spcPct val="15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p:cNvSpPr>
          <p:nvPr>
            <p:ph type="ftr" sz="quarter" idx="10"/>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5" name="Rectangle 6"/>
          <p:cNvSpPr>
            <a:spLocks noGrp="1"/>
          </p:cNvSpPr>
          <p:nvPr>
            <p:ph type="sldNum" sz="quarter" idx="11"/>
          </p:nvPr>
        </p:nvSpPr>
        <p:spPr/>
        <p:txBody>
          <a:bodyPr/>
          <a:lstStyle>
            <a:lvl1pPr>
              <a:defRPr/>
            </a:lvl1pPr>
          </a:lstStyle>
          <a:p>
            <a:pPr>
              <a:defRPr/>
            </a:pPr>
            <a:fld id="{6FFC8AFD-5598-4A8F-A77E-5219EEEB66AF}" type="slidenum">
              <a:rPr lang="en-US" altLang="zh-CN"/>
              <a:t>‹#›</a:t>
            </a:fld>
            <a:endParaRPr lang="en-US" altLang="zh-CN"/>
          </a:p>
        </p:txBody>
      </p:sp>
      <p:sp>
        <p:nvSpPr>
          <p:cNvPr id="6"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3"/>
            <a:ext cx="7772400" cy="102173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
        <p:nvSpPr>
          <p:cNvPr id="4" name="Rectangle 6"/>
          <p:cNvSpPr>
            <a:spLocks noGrp="1"/>
          </p:cNvSpPr>
          <p:nvPr>
            <p:ph type="sldNum" sz="quarter" idx="10"/>
          </p:nvPr>
        </p:nvSpPr>
        <p:spPr/>
        <p:txBody>
          <a:bodyPr/>
          <a:lstStyle>
            <a:lvl1pPr>
              <a:defRPr/>
            </a:lvl1pPr>
          </a:lstStyle>
          <a:p>
            <a:pPr>
              <a:defRPr/>
            </a:pPr>
            <a:fld id="{03386305-9EB6-44B6-8B55-3DDAA32CA2F2}" type="slidenum">
              <a:rPr lang="en-US" altLang="zh-CN"/>
              <a:t>‹#›</a:t>
            </a:fld>
            <a:endParaRPr lang="en-US" altLang="zh-CN"/>
          </a:p>
        </p:txBody>
      </p:sp>
      <p:sp>
        <p:nvSpPr>
          <p:cNvPr id="5"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6"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360"/>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360"/>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p:cNvSpPr>
          <p:nvPr>
            <p:ph type="sldNum" sz="quarter" idx="10"/>
          </p:nvPr>
        </p:nvSpPr>
        <p:spPr/>
        <p:txBody>
          <a:bodyPr/>
          <a:lstStyle>
            <a:lvl1pPr>
              <a:defRPr/>
            </a:lvl1pPr>
          </a:lstStyle>
          <a:p>
            <a:pPr>
              <a:defRPr/>
            </a:pPr>
            <a:fld id="{4E445159-345F-4A38-AD63-D3CF7D249A4A}" type="slidenum">
              <a:rPr lang="en-US" altLang="zh-CN"/>
              <a:t>‹#›</a:t>
            </a:fld>
            <a:endParaRPr lang="en-US" altLang="zh-CN"/>
          </a:p>
        </p:txBody>
      </p:sp>
      <p:sp>
        <p:nvSpPr>
          <p:cNvPr id="6"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7"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457200" y="1631442"/>
            <a:ext cx="4040188"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5" y="1631442"/>
            <a:ext cx="4041775"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p:cNvSpPr>
          <p:nvPr>
            <p:ph type="sldNum" sz="quarter" idx="10"/>
          </p:nvPr>
        </p:nvSpPr>
        <p:spPr/>
        <p:txBody>
          <a:bodyPr/>
          <a:lstStyle>
            <a:lvl1pPr>
              <a:defRPr/>
            </a:lvl1pPr>
          </a:lstStyle>
          <a:p>
            <a:pPr>
              <a:defRPr/>
            </a:pPr>
            <a:fld id="{C058BE3C-27FF-4D5C-8E2A-D518C8C83994}" type="slidenum">
              <a:rPr lang="en-US" altLang="zh-CN"/>
              <a:t>‹#›</a:t>
            </a:fld>
            <a:endParaRPr lang="en-US" altLang="zh-CN"/>
          </a:p>
        </p:txBody>
      </p:sp>
      <p:sp>
        <p:nvSpPr>
          <p:cNvPr id="8"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9"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p:cNvSpPr>
          <p:nvPr>
            <p:ph type="sldNum" sz="quarter" idx="10"/>
          </p:nvPr>
        </p:nvSpPr>
        <p:spPr/>
        <p:txBody>
          <a:bodyPr/>
          <a:lstStyle>
            <a:lvl1pPr>
              <a:defRPr/>
            </a:lvl1pPr>
          </a:lstStyle>
          <a:p>
            <a:pPr>
              <a:defRPr/>
            </a:pPr>
            <a:fld id="{88773202-64A4-434D-BE17-072EEA6EDD28}" type="slidenum">
              <a:rPr lang="en-US" altLang="zh-CN"/>
              <a:t>‹#›</a:t>
            </a:fld>
            <a:endParaRPr lang="en-US" altLang="zh-CN"/>
          </a:p>
        </p:txBody>
      </p:sp>
      <p:sp>
        <p:nvSpPr>
          <p:cNvPr id="4"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5"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p:cNvSpPr>
          <p:nvPr>
            <p:ph type="sldNum" sz="quarter" idx="10"/>
          </p:nvPr>
        </p:nvSpPr>
        <p:spPr/>
        <p:txBody>
          <a:bodyPr/>
          <a:lstStyle>
            <a:lvl1pPr>
              <a:defRPr/>
            </a:lvl1pPr>
          </a:lstStyle>
          <a:p>
            <a:pPr>
              <a:defRPr/>
            </a:pPr>
            <a:fld id="{EAE8E7A5-9D4A-4256-82B2-9DE200EEE286}" type="slidenum">
              <a:rPr lang="en-US" altLang="zh-CN"/>
              <a:t>‹#›</a:t>
            </a:fld>
            <a:endParaRPr lang="en-US" altLang="zh-CN"/>
          </a:p>
        </p:txBody>
      </p:sp>
      <p:sp>
        <p:nvSpPr>
          <p:cNvPr id="3"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4"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360"/>
            <a:ext cx="4038600" cy="33950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360"/>
            <a:ext cx="4038600" cy="163977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2954458"/>
            <a:ext cx="4038600" cy="164096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p:cNvSpPr>
          <p:nvPr>
            <p:ph type="sldNum" sz="quarter" idx="10"/>
          </p:nvPr>
        </p:nvSpPr>
        <p:spPr/>
        <p:txBody>
          <a:bodyPr/>
          <a:lstStyle>
            <a:lvl1pPr>
              <a:defRPr/>
            </a:lvl1pPr>
          </a:lstStyle>
          <a:p>
            <a:pPr>
              <a:defRPr/>
            </a:pPr>
            <a:fld id="{5A98C3E2-4C0F-4210-BEA5-48ED9B643C50}" type="slidenum">
              <a:rPr lang="en-US" altLang="zh-CN"/>
              <a:t>‹#›</a:t>
            </a:fld>
            <a:endParaRPr lang="en-US" altLang="zh-CN"/>
          </a:p>
        </p:txBody>
      </p:sp>
      <p:sp>
        <p:nvSpPr>
          <p:cNvPr id="7"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8"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360"/>
            <a:ext cx="4038600" cy="33950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360"/>
            <a:ext cx="4038600" cy="33950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p:cNvSpPr>
          <p:nvPr>
            <p:ph type="sldNum" sz="quarter" idx="10"/>
          </p:nvPr>
        </p:nvSpPr>
        <p:spPr/>
        <p:txBody>
          <a:bodyPr/>
          <a:lstStyle>
            <a:lvl1pPr>
              <a:defRPr/>
            </a:lvl1pPr>
          </a:lstStyle>
          <a:p>
            <a:pPr>
              <a:defRPr/>
            </a:pPr>
            <a:fld id="{0D0B89FF-B55C-458C-8DD8-43699F861E7E}" type="slidenum">
              <a:rPr lang="en-US" altLang="zh-CN"/>
              <a:t>‹#›</a:t>
            </a:fld>
            <a:endParaRPr lang="en-US" altLang="zh-CN"/>
          </a:p>
        </p:txBody>
      </p:sp>
      <p:sp>
        <p:nvSpPr>
          <p:cNvPr id="6" name="Rectangle 5"/>
          <p:cNvSpPr>
            <a:spLocks noGrp="1"/>
          </p:cNvSpPr>
          <p:nvPr>
            <p:ph type="ftr" sz="quarter" idx="11"/>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7"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2" name="组合 1"/>
          <p:cNvGrpSpPr/>
          <p:nvPr userDrawn="1"/>
        </p:nvGrpSpPr>
        <p:grpSpPr>
          <a:xfrm>
            <a:off x="7465063" y="3869303"/>
            <a:ext cx="1698372" cy="1275098"/>
            <a:chOff x="7255986" y="2773363"/>
            <a:chExt cx="1843088" cy="1844674"/>
          </a:xfrm>
          <a:solidFill>
            <a:srgbClr val="585858">
              <a:alpha val="25000"/>
            </a:srgbClr>
          </a:solidFill>
        </p:grpSpPr>
        <p:sp>
          <p:nvSpPr>
            <p:cNvPr id="3" name="Freeform 5"/>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4" name="Freeform 6"/>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5" name="Freeform 7"/>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6" name="Freeform 8"/>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7" name="Freeform 9"/>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8" name="Freeform 10"/>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9" name="Freeform 11"/>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0" name="Freeform 12"/>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1" name="Freeform 13"/>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2" name="Freeform 14"/>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3" name="Freeform 15"/>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4" name="Freeform 16"/>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5" name="Freeform 17"/>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6" name="Freeform 18"/>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7" name="Freeform 19"/>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8" name="Freeform 20"/>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9" name="Freeform 2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20" name="Freeform 22"/>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21" name="Freeform 23"/>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grpSp>
      <p:sp>
        <p:nvSpPr>
          <p:cNvPr id="22" name="Rectangle 5"/>
          <p:cNvSpPr>
            <a:spLocks noGrp="1"/>
          </p:cNvSpPr>
          <p:nvPr>
            <p:ph type="ftr" sz="quarter" idx="10"/>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23" name="Rectangle 4"/>
          <p:cNvSpPr>
            <a:spLocks noGrp="1"/>
          </p:cNvSpPr>
          <p:nvPr>
            <p:ph type="dt" sz="half" idx="11"/>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
        <p:nvSpPr>
          <p:cNvPr id="24" name="Rectangle 6"/>
          <p:cNvSpPr>
            <a:spLocks noGrp="1"/>
          </p:cNvSpPr>
          <p:nvPr>
            <p:ph type="sldNum" sz="quarter" idx="12"/>
          </p:nvPr>
        </p:nvSpPr>
        <p:spPr/>
        <p:txBody>
          <a:bodyPr/>
          <a:lstStyle>
            <a:lvl1pPr>
              <a:defRPr/>
            </a:lvl1pPr>
          </a:lstStyle>
          <a:p>
            <a:pPr>
              <a:defRPr/>
            </a:pPr>
            <a:fld id="{C13FCEB4-5E7E-4AF3-B611-42569A12A07D}" type="slidenum">
              <a:rPr lang="en-US" altLang="zh-CN"/>
              <a:t>‹#›</a:t>
            </a:fld>
            <a:endParaRPr lang="en-US" altLang="zh-CN"/>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p:cNvGrpSpPr/>
          <p:nvPr userDrawn="1"/>
        </p:nvGrpSpPr>
        <p:grpSpPr>
          <a:xfrm>
            <a:off x="7465063" y="3869303"/>
            <a:ext cx="1698372" cy="1275098"/>
            <a:chOff x="7255986" y="2773363"/>
            <a:chExt cx="1843088" cy="1844674"/>
          </a:xfrm>
          <a:solidFill>
            <a:srgbClr val="585858">
              <a:alpha val="25000"/>
            </a:srgbClr>
          </a:solidFill>
        </p:grpSpPr>
        <p:sp>
          <p:nvSpPr>
            <p:cNvPr id="3" name="Freeform 5"/>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4" name="Freeform 6"/>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5" name="Freeform 7"/>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6" name="Freeform 8"/>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7" name="Freeform 9"/>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8" name="Freeform 10"/>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9" name="Freeform 11"/>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0" name="Freeform 12"/>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1" name="Freeform 13"/>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2" name="Freeform 14"/>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3" name="Freeform 15"/>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4" name="Freeform 16"/>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5" name="Freeform 17"/>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6" name="Freeform 18"/>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7" name="Freeform 19"/>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8" name="Freeform 20"/>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19" name="Freeform 2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20" name="Freeform 22"/>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sp>
          <p:nvSpPr>
            <p:cNvPr id="21" name="Freeform 23"/>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1600" dirty="0">
                <a:latin typeface="Times New Roman" pitchFamily="18" charset="0"/>
                <a:ea typeface="+mn-ea"/>
                <a:cs typeface="+mn-cs"/>
              </a:endParaRPr>
            </a:p>
          </p:txBody>
        </p:sp>
      </p:grpSp>
      <p:sp>
        <p:nvSpPr>
          <p:cNvPr id="22" name="Rectangle 5"/>
          <p:cNvSpPr>
            <a:spLocks noGrp="1"/>
          </p:cNvSpPr>
          <p:nvPr>
            <p:ph type="ftr" sz="quarter" idx="10"/>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23" name="Rectangle 4"/>
          <p:cNvSpPr>
            <a:spLocks noGrp="1"/>
          </p:cNvSpPr>
          <p:nvPr>
            <p:ph type="dt" sz="half" idx="11"/>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
        <p:nvSpPr>
          <p:cNvPr id="24" name="Rectangle 6"/>
          <p:cNvSpPr>
            <a:spLocks noGrp="1"/>
          </p:cNvSpPr>
          <p:nvPr>
            <p:ph type="sldNum" sz="quarter" idx="12"/>
          </p:nvPr>
        </p:nvSpPr>
        <p:spPr/>
        <p:txBody>
          <a:bodyPr/>
          <a:lstStyle>
            <a:lvl1pPr>
              <a:defRPr/>
            </a:lvl1pPr>
          </a:lstStyle>
          <a:p>
            <a:pPr>
              <a:defRPr/>
            </a:pPr>
            <a:fld id="{4E7882FD-3F03-48B0-B903-84685D5FF701}" type="slidenum">
              <a:rPr lang="en-US" altLang="zh-CN"/>
              <a:t>‹#›</a:t>
            </a:fld>
            <a:endParaRPr lang="en-US" altLang="zh-CN"/>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582" y="141710"/>
            <a:ext cx="8642838" cy="594225"/>
          </a:xfrm>
        </p:spPr>
        <p:txBody>
          <a:bodyPr/>
          <a:lstStyle/>
          <a:p>
            <a:r>
              <a:rPr lang="zh-CN" altLang="en-US"/>
              <a:t>单击此处编辑母版标题样式</a:t>
            </a:r>
          </a:p>
        </p:txBody>
      </p:sp>
      <p:sp>
        <p:nvSpPr>
          <p:cNvPr id="3" name="表格占位符 2"/>
          <p:cNvSpPr>
            <a:spLocks noGrp="1"/>
          </p:cNvSpPr>
          <p:nvPr>
            <p:ph type="tbl" idx="1"/>
          </p:nvPr>
        </p:nvSpPr>
        <p:spPr>
          <a:xfrm>
            <a:off x="323851" y="897888"/>
            <a:ext cx="8436219" cy="3697538"/>
          </a:xfrm>
        </p:spPr>
        <p:txBody>
          <a:bodyPr/>
          <a:lstStyle/>
          <a:p>
            <a:pPr lvl="0"/>
            <a:r>
              <a:rPr lang="zh-CN" altLang="en-US" noProof="0"/>
              <a:t>单击图标添加表格</a:t>
            </a:r>
          </a:p>
        </p:txBody>
      </p:sp>
      <p:sp>
        <p:nvSpPr>
          <p:cNvPr id="4" name="Rectangle 5"/>
          <p:cNvSpPr>
            <a:spLocks noGrp="1"/>
          </p:cNvSpPr>
          <p:nvPr>
            <p:ph type="ftr" sz="quarter" idx="10"/>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5" name="Rectangle 4"/>
          <p:cNvSpPr>
            <a:spLocks noGrp="1"/>
          </p:cNvSpPr>
          <p:nvPr>
            <p:ph type="dt" sz="half" idx="11"/>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
        <p:nvSpPr>
          <p:cNvPr id="6" name="Rectangle 6"/>
          <p:cNvSpPr>
            <a:spLocks noGrp="1"/>
          </p:cNvSpPr>
          <p:nvPr>
            <p:ph type="sldNum" sz="quarter" idx="12"/>
          </p:nvPr>
        </p:nvSpPr>
        <p:spPr/>
        <p:txBody>
          <a:bodyPr/>
          <a:lstStyle>
            <a:lvl1pPr>
              <a:defRPr/>
            </a:lvl1pPr>
          </a:lstStyle>
          <a:p>
            <a:pPr>
              <a:defRPr/>
            </a:pPr>
            <a:fld id="{6DA3D847-64B3-45A4-AE98-5272A5681395}" type="slidenum">
              <a:rPr lang="en-US" altLang="zh-CN"/>
              <a:t>‹#›</a:t>
            </a:fld>
            <a:endParaRPr lang="en-US" altLang="zh-CN"/>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p:cNvSpPr/>
          <p:nvPr/>
        </p:nvSpPr>
        <p:spPr>
          <a:xfrm>
            <a:off x="457200" y="1058651"/>
            <a:ext cx="8229600" cy="13099"/>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cxnSp>
        <p:nvCxnSpPr>
          <p:cNvPr id="5" name="直接连接符 4"/>
          <p:cNvCxnSpPr/>
          <p:nvPr userDrawn="1"/>
        </p:nvCxnSpPr>
        <p:spPr>
          <a:xfrm>
            <a:off x="1524000" y="857400"/>
            <a:ext cx="72390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p:cNvSpPr txBox="1"/>
          <p:nvPr userDrawn="1"/>
        </p:nvSpPr>
        <p:spPr bwMode="auto">
          <a:xfrm>
            <a:off x="3124200" y="4787150"/>
            <a:ext cx="2895600" cy="357250"/>
          </a:xfrm>
          <a:prstGeom prst="rect">
            <a:avLst/>
          </a:prstGeom>
          <a:noFill/>
          <a:ln w="9525">
            <a:noFill/>
            <a:miter lim="800000"/>
          </a:ln>
          <a:effectLst/>
        </p:spPr>
        <p:txBody>
          <a:bodyPr/>
          <a:lstStyle>
            <a:defPPr>
              <a:defRPr lang="en-US"/>
            </a:defPPr>
            <a:lvl1pPr algn="ctr" rtl="0" eaLnBrk="0" fontAlgn="base" hangingPunct="0">
              <a:spcBef>
                <a:spcPct val="20000"/>
              </a:spcBef>
              <a:spcAft>
                <a:spcPct val="0"/>
              </a:spcAft>
              <a:buClrTx/>
              <a:buFontTx/>
              <a:buChar char="•"/>
              <a:defRPr kumimoji="1" sz="1400" kern="1200">
                <a:solidFill>
                  <a:schemeClr val="accent6"/>
                </a:solidFill>
                <a:latin typeface="楷体" pitchFamily="49" charset="-122"/>
                <a:ea typeface="楷体" pitchFamily="49"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buFontTx/>
              <a:buNone/>
              <a:defRPr/>
            </a:pPr>
            <a:r>
              <a:rPr lang="zh-CN" altLang="en-US" sz="1050"/>
              <a:t>人工智能原理</a:t>
            </a:r>
            <a:endParaRPr lang="en-US" altLang="zh-CN" sz="1050"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页脚占位符 4"/>
          <p:cNvSpPr>
            <a:spLocks noGrp="1"/>
          </p:cNvSpPr>
          <p:nvPr>
            <p:ph type="ftr" sz="quarter" idx="10"/>
          </p:nvPr>
        </p:nvSpPr>
        <p:spPr>
          <a:xfrm>
            <a:off x="5330825" y="4801440"/>
            <a:ext cx="3733800" cy="213160"/>
          </a:xfrm>
        </p:spPr>
        <p:txBody>
          <a:bodyPr/>
          <a:lstStyle>
            <a:lvl1pPr>
              <a:buFontTx/>
              <a:buChar char="•"/>
              <a:defRPr>
                <a:solidFill>
                  <a:srgbClr val="2F2F2F">
                    <a:lumMod val="75000"/>
                    <a:lumOff val="25000"/>
                  </a:srgbClr>
                </a:solidFill>
              </a:defRPr>
            </a:lvl1pPr>
          </a:lstStyle>
          <a:p>
            <a:pPr>
              <a:defRPr/>
            </a:pPr>
            <a:r>
              <a:rPr lang="zh-CN" altLang="en-US"/>
              <a:t>同济大学</a:t>
            </a:r>
          </a:p>
        </p:txBody>
      </p:sp>
      <p:sp>
        <p:nvSpPr>
          <p:cNvPr id="8" name="灯片编号占位符 5"/>
          <p:cNvSpPr>
            <a:spLocks noGrp="1"/>
          </p:cNvSpPr>
          <p:nvPr>
            <p:ph type="sldNum" sz="quarter" idx="11"/>
          </p:nvPr>
        </p:nvSpPr>
        <p:spPr/>
        <p:txBody>
          <a:bodyPr/>
          <a:lstStyle>
            <a:lvl1pPr>
              <a:defRPr/>
            </a:lvl1pPr>
          </a:lstStyle>
          <a:p>
            <a:pPr>
              <a:defRPr/>
            </a:pPr>
            <a:fld id="{D3FB3F14-9855-4D43-AD17-F8C55D65C96A}" type="slidenum">
              <a:rPr lang="zh-CN" altLang="en-US"/>
              <a:t>‹#›</a:t>
            </a:fld>
            <a:endParaRPr lang="zh-CN" altLang="en-US"/>
          </a:p>
        </p:txBody>
      </p:sp>
      <p:sp>
        <p:nvSpPr>
          <p:cNvPr id="9" name="Rectangle 4"/>
          <p:cNvSpPr>
            <a:spLocks noGrp="1"/>
          </p:cNvSpPr>
          <p:nvPr>
            <p:ph type="dt" sz="half" idx="12"/>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Rectangle 5"/>
          <p:cNvSpPr>
            <a:spLocks noGrp="1"/>
          </p:cNvSpPr>
          <p:nvPr>
            <p:ph type="ftr" sz="quarter" idx="10"/>
          </p:nvPr>
        </p:nvSpPr>
        <p:spPr/>
        <p:txBody>
          <a:bodyPr/>
          <a:lstStyle>
            <a:lvl1pPr>
              <a:defRPr>
                <a:solidFill>
                  <a:schemeClr val="accent6"/>
                </a:solidFill>
                <a:latin typeface="楷体" pitchFamily="49" charset="-122"/>
                <a:ea typeface="楷体" pitchFamily="49" charset="-122"/>
              </a:defRPr>
            </a:lvl1pPr>
          </a:lstStyle>
          <a:p>
            <a:pPr>
              <a:defRPr/>
            </a:pPr>
            <a:r>
              <a:rPr lang="zh-CN" altLang="en-US"/>
              <a:t>人工智能原理</a:t>
            </a:r>
            <a:endParaRPr lang="en-US" altLang="zh-CN"/>
          </a:p>
        </p:txBody>
      </p:sp>
      <p:sp>
        <p:nvSpPr>
          <p:cNvPr id="3" name="Rectangle 4"/>
          <p:cNvSpPr>
            <a:spLocks noGrp="1"/>
          </p:cNvSpPr>
          <p:nvPr>
            <p:ph type="dt" sz="half" idx="11"/>
          </p:nvPr>
        </p:nvSpPr>
        <p:spPr/>
        <p:txBody>
          <a:bodyPr/>
          <a:lstStyle>
            <a:lvl1pPr>
              <a:buNone/>
              <a:defRPr sz="1200">
                <a:latin typeface="楷体" pitchFamily="49" charset="-122"/>
                <a:ea typeface="楷体" pitchFamily="49" charset="-122"/>
              </a:defRPr>
            </a:lvl1pPr>
          </a:lstStyle>
          <a:p>
            <a:pPr>
              <a:defRPr/>
            </a:pPr>
            <a:r>
              <a:rPr lang="zh-CN" altLang="en-US"/>
              <a:t>上海市精品课程</a:t>
            </a:r>
            <a:endParaRPr lang="en-US" altLang="zh-CN"/>
          </a:p>
        </p:txBody>
      </p:sp>
      <p:sp>
        <p:nvSpPr>
          <p:cNvPr id="4" name="Rectangle 6"/>
          <p:cNvSpPr>
            <a:spLocks noGrp="1"/>
          </p:cNvSpPr>
          <p:nvPr>
            <p:ph type="sldNum" sz="quarter" idx="12"/>
          </p:nvPr>
        </p:nvSpPr>
        <p:spPr/>
        <p:txBody>
          <a:bodyPr/>
          <a:lstStyle>
            <a:lvl1pPr>
              <a:defRPr/>
            </a:lvl1pPr>
          </a:lstStyle>
          <a:p>
            <a:pPr>
              <a:defRPr/>
            </a:pPr>
            <a:fld id="{93DA8736-D3FD-4114-903A-B62976664E0F}" type="slidenum">
              <a:rPr lang="en-US" altLang="zh-CN"/>
              <a:t>‹#›</a:t>
            </a:fld>
            <a:endParaRPr lang="en-US"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29"/>
            <a:ext cx="7886700" cy="2139927"/>
          </a:xfrm>
        </p:spPr>
        <p:txBody>
          <a:bodyPr anchor="b"/>
          <a:lstStyle>
            <a:lvl1pPr>
              <a:defRPr sz="45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3442700"/>
            <a:ext cx="7886700" cy="11253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369458"/>
            <a:ext cx="3886200" cy="326407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hasCustomPrompt="1"/>
          </p:nvPr>
        </p:nvSpPr>
        <p:spPr>
          <a:xfrm>
            <a:off x="4629150" y="1369458"/>
            <a:ext cx="3886200" cy="326407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92"/>
            <a:ext cx="7886700" cy="994346"/>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261093"/>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TW" altLang="en-US"/>
              <a:t>編輯母片文字樣式</a:t>
            </a:r>
          </a:p>
        </p:txBody>
      </p:sp>
      <p:sp>
        <p:nvSpPr>
          <p:cNvPr id="4" name="Content Placeholder 3"/>
          <p:cNvSpPr>
            <a:spLocks noGrp="1"/>
          </p:cNvSpPr>
          <p:nvPr>
            <p:ph sz="half" idx="2" hasCustomPrompt="1"/>
          </p:nvPr>
        </p:nvSpPr>
        <p:spPr>
          <a:xfrm>
            <a:off x="629842" y="1879135"/>
            <a:ext cx="3868340" cy="276392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hasCustomPrompt="1"/>
          </p:nvPr>
        </p:nvSpPr>
        <p:spPr>
          <a:xfrm>
            <a:off x="4629150" y="1261093"/>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TW" altLang="en-US"/>
              <a:t>編輯母片文字樣式</a:t>
            </a:r>
          </a:p>
        </p:txBody>
      </p:sp>
      <p:sp>
        <p:nvSpPr>
          <p:cNvPr id="6" name="Content Placeholder 5"/>
          <p:cNvSpPr>
            <a:spLocks noGrp="1"/>
          </p:cNvSpPr>
          <p:nvPr>
            <p:ph sz="quarter" idx="4" hasCustomPrompt="1"/>
          </p:nvPr>
        </p:nvSpPr>
        <p:spPr>
          <a:xfrm>
            <a:off x="4629150" y="1879135"/>
            <a:ext cx="3887391" cy="276392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60"/>
            <a:ext cx="2949178" cy="1200360"/>
          </a:xfrm>
        </p:spPr>
        <p:txBody>
          <a:bodyPr anchor="b"/>
          <a:lstStyle>
            <a:lvl1pPr>
              <a:defRPr sz="24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740699"/>
            <a:ext cx="4629150" cy="36558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hasCustomPrompt="1"/>
          </p:nvPr>
        </p:nvSpPr>
        <p:spPr>
          <a:xfrm>
            <a:off x="629841" y="1543320"/>
            <a:ext cx="2949178" cy="28591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60"/>
            <a:ext cx="2949178" cy="1200360"/>
          </a:xfrm>
        </p:spPr>
        <p:txBody>
          <a:bodyPr anchor="b"/>
          <a:lstStyle>
            <a:lvl1pPr>
              <a:defRPr sz="2400"/>
            </a:lvl1pPr>
          </a:lstStyle>
          <a:p>
            <a:r>
              <a:rPr lang="zh-TW" altLang="en-US"/>
              <a:t>按一下以編輯母片標題樣式</a:t>
            </a:r>
            <a:endParaRPr lang="en-US" dirty="0"/>
          </a:p>
        </p:txBody>
      </p:sp>
      <p:sp>
        <p:nvSpPr>
          <p:cNvPr id="3" name="Picture Placeholder 2"/>
          <p:cNvSpPr>
            <a:spLocks noGrp="1"/>
          </p:cNvSpPr>
          <p:nvPr>
            <p:ph type="pic" idx="1"/>
          </p:nvPr>
        </p:nvSpPr>
        <p:spPr>
          <a:xfrm>
            <a:off x="3887391" y="740699"/>
            <a:ext cx="4629150" cy="36558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1543320"/>
            <a:ext cx="2949178" cy="28591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2024/3/3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369458"/>
            <a:ext cx="7886700" cy="326407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D7014B5-A822-4760-9C92-A4C0DDBD790A}" type="datetimeFigureOut">
              <a:rPr lang="zh-TW" altLang="en-US" smtClean="0"/>
              <a:t>2024/3/3</a:t>
            </a:fld>
            <a:endParaRPr lang="zh-TW" altLang="en-US"/>
          </a:p>
        </p:txBody>
      </p:sp>
      <p:sp>
        <p:nvSpPr>
          <p:cNvPr id="5" name="Footer Placeholder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DDFD11CF-6FB2-4FCE-A971-5E1D4AF62D71}"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1371600" y="206015"/>
            <a:ext cx="7315200" cy="8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p:cNvSpPr>
          <p:nvPr>
            <p:ph type="body" idx="1"/>
          </p:nvPr>
        </p:nvSpPr>
        <p:spPr bwMode="auto">
          <a:xfrm>
            <a:off x="457200" y="1200360"/>
            <a:ext cx="8229600" cy="339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5" name="Rectangle 5"/>
          <p:cNvSpPr>
            <a:spLocks noGrp="1"/>
          </p:cNvSpPr>
          <p:nvPr>
            <p:ph type="ftr" sz="quarter" idx="3"/>
          </p:nvPr>
        </p:nvSpPr>
        <p:spPr bwMode="auto">
          <a:xfrm>
            <a:off x="3124200" y="4787150"/>
            <a:ext cx="2895600" cy="357250"/>
          </a:xfrm>
          <a:prstGeom prst="rect">
            <a:avLst/>
          </a:prstGeom>
          <a:noFill/>
          <a:ln w="9525">
            <a:noFill/>
            <a:miter lim="800000"/>
          </a:ln>
          <a:effectLst/>
        </p:spPr>
        <p:txBody>
          <a:bodyPr vert="horz" wrap="square" lIns="91440" tIns="45720" rIns="91440" bIns="45720" numCol="1" anchor="t" anchorCtr="0" compatLnSpc="1"/>
          <a:lstStyle>
            <a:lvl1pPr algn="ctr" eaLnBrk="0" hangingPunct="0">
              <a:spcBef>
                <a:spcPct val="15000"/>
              </a:spcBef>
              <a:buClrTx/>
              <a:buFontTx/>
              <a:buNone/>
              <a:defRPr kumimoji="1" sz="1050">
                <a:solidFill>
                  <a:schemeClr val="accent2"/>
                </a:solidFill>
                <a:latin typeface="楷体" pitchFamily="49" charset="-122"/>
                <a:ea typeface="楷体" pitchFamily="49" charset="-122"/>
                <a:cs typeface="+mn-cs"/>
              </a:defRPr>
            </a:lvl1pPr>
          </a:lstStyle>
          <a:p>
            <a:pPr>
              <a:defRPr/>
            </a:pPr>
            <a:r>
              <a:rPr lang="zh-CN" altLang="en-US"/>
              <a:t>人工智能原理</a:t>
            </a:r>
            <a:endParaRPr lang="en-US" altLang="zh-CN"/>
          </a:p>
        </p:txBody>
      </p:sp>
      <p:sp>
        <p:nvSpPr>
          <p:cNvPr id="5126" name="Rectangle 6"/>
          <p:cNvSpPr>
            <a:spLocks noGrp="1"/>
          </p:cNvSpPr>
          <p:nvPr>
            <p:ph type="sldNum" sz="quarter" idx="4"/>
          </p:nvPr>
        </p:nvSpPr>
        <p:spPr bwMode="auto">
          <a:xfrm>
            <a:off x="7848600" y="4810966"/>
            <a:ext cx="1008063" cy="161953"/>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15000"/>
              </a:spcBef>
              <a:buClrTx/>
              <a:buFontTx/>
              <a:buNone/>
              <a:defRPr kumimoji="1" sz="900">
                <a:latin typeface="Arial" charset="0"/>
                <a:ea typeface="宋体" charset="-122"/>
                <a:cs typeface="+mn-cs"/>
              </a:defRPr>
            </a:lvl1pPr>
          </a:lstStyle>
          <a:p>
            <a:pPr>
              <a:defRPr/>
            </a:pPr>
            <a:fld id="{F55EA5C9-6DBB-4B13-B31F-3CA5D6B8C59C}" type="slidenum">
              <a:rPr lang="en-US" altLang="zh-CN"/>
              <a:t>‹#›</a:t>
            </a:fld>
            <a:endParaRPr lang="en-US" altLang="zh-CN"/>
          </a:p>
        </p:txBody>
      </p:sp>
      <p:sp>
        <p:nvSpPr>
          <p:cNvPr id="1030" name="Rectangle 16"/>
          <p:cNvSpPr/>
          <p:nvPr userDrawn="1"/>
        </p:nvSpPr>
        <p:spPr bwMode="auto">
          <a:xfrm>
            <a:off x="285750" y="4687120"/>
            <a:ext cx="8643938" cy="535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楷体_GB2312" pitchFamily="49" charset="-122"/>
                <a:cs typeface="楷体_GB2312" pitchFamily="49" charset="-122"/>
              </a:defRPr>
            </a:lvl1pPr>
            <a:lvl2pPr marL="742950" indent="-285750">
              <a:defRPr>
                <a:solidFill>
                  <a:schemeClr val="tx1"/>
                </a:solidFill>
                <a:latin typeface="Arial" charset="0"/>
                <a:ea typeface="楷体_GB2312" pitchFamily="49" charset="-122"/>
                <a:cs typeface="楷体_GB2312" pitchFamily="49" charset="-122"/>
              </a:defRPr>
            </a:lvl2pPr>
            <a:lvl3pPr marL="1143000" indent="-228600">
              <a:defRPr>
                <a:solidFill>
                  <a:schemeClr val="tx1"/>
                </a:solidFill>
                <a:latin typeface="Arial" charset="0"/>
                <a:ea typeface="楷体_GB2312" pitchFamily="49" charset="-122"/>
                <a:cs typeface="楷体_GB2312" pitchFamily="49" charset="-122"/>
              </a:defRPr>
            </a:lvl3pPr>
            <a:lvl4pPr marL="1600200" indent="-228600">
              <a:defRPr>
                <a:solidFill>
                  <a:schemeClr val="tx1"/>
                </a:solidFill>
                <a:latin typeface="Arial" charset="0"/>
                <a:ea typeface="楷体_GB2312" pitchFamily="49" charset="-122"/>
                <a:cs typeface="楷体_GB2312" pitchFamily="49" charset="-122"/>
              </a:defRPr>
            </a:lvl4pPr>
            <a:lvl5pPr marL="2057400" indent="-228600">
              <a:defRPr>
                <a:solidFill>
                  <a:schemeClr val="tx1"/>
                </a:solidFill>
                <a:latin typeface="Arial" charset="0"/>
                <a:ea typeface="楷体_GB2312" pitchFamily="49" charset="-122"/>
                <a:cs typeface="楷体_GB2312" pitchFamily="49" charset="-122"/>
              </a:defRPr>
            </a:lvl5pPr>
            <a:lvl6pPr marL="25146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6pPr>
            <a:lvl7pPr marL="29718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7pPr>
            <a:lvl8pPr marL="34290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8pPr>
            <a:lvl9pPr marL="38862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9pPr>
          </a:lstStyle>
          <a:p>
            <a:pPr algn="ctr">
              <a:defRPr/>
            </a:pPr>
            <a:endParaRPr kumimoji="1" lang="zh-CN" altLang="zh-CN">
              <a:ea typeface="宋体" charset="-122"/>
            </a:endParaRPr>
          </a:p>
        </p:txBody>
      </p:sp>
      <p:pic>
        <p:nvPicPr>
          <p:cNvPr id="1031" name="图片 1"/>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88913" y="159572"/>
            <a:ext cx="1127125" cy="85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6"/>
          <p:cNvSpPr/>
          <p:nvPr userDrawn="1"/>
        </p:nvSpPr>
        <p:spPr bwMode="auto">
          <a:xfrm>
            <a:off x="1214438" y="964575"/>
            <a:ext cx="7740650" cy="53588"/>
          </a:xfrm>
          <a:prstGeom prst="rect">
            <a:avLst/>
          </a:prstGeom>
          <a:solidFill>
            <a:srgbClr val="FF0000"/>
          </a:solidFill>
          <a:ln w="9525">
            <a:solidFill>
              <a:srgbClr val="FF0000"/>
            </a:solidFill>
            <a:miter lim="800000"/>
          </a:ln>
        </p:spPr>
        <p:txBody>
          <a:bodyPr wrap="none" anchor="ctr"/>
          <a:lstStyle>
            <a:lvl1pPr>
              <a:defRPr>
                <a:solidFill>
                  <a:schemeClr val="tx1"/>
                </a:solidFill>
                <a:latin typeface="Arial" charset="0"/>
                <a:ea typeface="楷体_GB2312" pitchFamily="49" charset="-122"/>
                <a:cs typeface="楷体_GB2312" pitchFamily="49" charset="-122"/>
              </a:defRPr>
            </a:lvl1pPr>
            <a:lvl2pPr marL="742950" indent="-285750">
              <a:defRPr>
                <a:solidFill>
                  <a:schemeClr val="tx1"/>
                </a:solidFill>
                <a:latin typeface="Arial" charset="0"/>
                <a:ea typeface="楷体_GB2312" pitchFamily="49" charset="-122"/>
                <a:cs typeface="楷体_GB2312" pitchFamily="49" charset="-122"/>
              </a:defRPr>
            </a:lvl2pPr>
            <a:lvl3pPr marL="1143000" indent="-228600">
              <a:defRPr>
                <a:solidFill>
                  <a:schemeClr val="tx1"/>
                </a:solidFill>
                <a:latin typeface="Arial" charset="0"/>
                <a:ea typeface="楷体_GB2312" pitchFamily="49" charset="-122"/>
                <a:cs typeface="楷体_GB2312" pitchFamily="49" charset="-122"/>
              </a:defRPr>
            </a:lvl3pPr>
            <a:lvl4pPr marL="1600200" indent="-228600">
              <a:defRPr>
                <a:solidFill>
                  <a:schemeClr val="tx1"/>
                </a:solidFill>
                <a:latin typeface="Arial" charset="0"/>
                <a:ea typeface="楷体_GB2312" pitchFamily="49" charset="-122"/>
                <a:cs typeface="楷体_GB2312" pitchFamily="49" charset="-122"/>
              </a:defRPr>
            </a:lvl4pPr>
            <a:lvl5pPr marL="2057400" indent="-228600">
              <a:defRPr>
                <a:solidFill>
                  <a:schemeClr val="tx1"/>
                </a:solidFill>
                <a:latin typeface="Arial" charset="0"/>
                <a:ea typeface="楷体_GB2312" pitchFamily="49" charset="-122"/>
                <a:cs typeface="楷体_GB2312" pitchFamily="49" charset="-122"/>
              </a:defRPr>
            </a:lvl5pPr>
            <a:lvl6pPr marL="25146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6pPr>
            <a:lvl7pPr marL="29718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7pPr>
            <a:lvl8pPr marL="34290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8pPr>
            <a:lvl9pPr marL="3886200" indent="-228600" eaLnBrk="0" fontAlgn="base" hangingPunct="0">
              <a:spcBef>
                <a:spcPct val="0"/>
              </a:spcBef>
              <a:spcAft>
                <a:spcPct val="0"/>
              </a:spcAft>
              <a:defRPr>
                <a:solidFill>
                  <a:schemeClr val="tx1"/>
                </a:solidFill>
                <a:latin typeface="Arial" charset="0"/>
                <a:ea typeface="楷体_GB2312" pitchFamily="49" charset="-122"/>
                <a:cs typeface="楷体_GB2312" pitchFamily="49" charset="-122"/>
              </a:defRPr>
            </a:lvl9pPr>
          </a:lstStyle>
          <a:p>
            <a:pPr algn="ctr">
              <a:defRPr/>
            </a:pPr>
            <a:endParaRPr kumimoji="1" lang="zh-CN" altLang="zh-CN">
              <a:solidFill>
                <a:srgbClr val="FF0000"/>
              </a:solidFill>
              <a:ea typeface="宋体" charset="-122"/>
            </a:endParaRPr>
          </a:p>
        </p:txBody>
      </p:sp>
      <p:sp>
        <p:nvSpPr>
          <p:cNvPr id="9" name="Rectangle 4"/>
          <p:cNvSpPr>
            <a:spLocks noGrp="1"/>
          </p:cNvSpPr>
          <p:nvPr>
            <p:ph type="dt" sz="half" idx="10"/>
          </p:nvPr>
        </p:nvSpPr>
        <p:spPr>
          <a:xfrm>
            <a:off x="304800" y="4787150"/>
            <a:ext cx="2438400" cy="357250"/>
          </a:xfrm>
          <a:prstGeom prst="rect">
            <a:avLst/>
          </a:prstGeom>
        </p:spPr>
        <p:txBody>
          <a:bodyPr/>
          <a:lstStyle>
            <a:lvl1pPr>
              <a:buNone/>
              <a:defRPr sz="1200">
                <a:latin typeface="楷体" pitchFamily="49" charset="-122"/>
                <a:ea typeface="楷体" pitchFamily="49" charset="-122"/>
                <a:cs typeface="+mn-cs"/>
              </a:defRPr>
            </a:lvl1pPr>
          </a:lstStyle>
          <a:p>
            <a:pPr>
              <a:defRPr/>
            </a:pPr>
            <a:r>
              <a:rPr lang="zh-CN" altLang="en-US"/>
              <a:t>上海市精品课程</a:t>
            </a:r>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hf hdr="0"/>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ctr" rtl="0" fontAlgn="base">
        <a:spcBef>
          <a:spcPct val="0"/>
        </a:spcBef>
        <a:spcAft>
          <a:spcPct val="0"/>
        </a:spcAft>
        <a:defRPr sz="4000">
          <a:solidFill>
            <a:schemeClr val="tx2"/>
          </a:solidFill>
          <a:latin typeface="Arial" charset="0"/>
          <a:ea typeface="黑体" pitchFamily="2" charset="-122"/>
        </a:defRPr>
      </a:lvl6pPr>
      <a:lvl7pPr marL="914400" algn="ctr" rtl="0" fontAlgn="base">
        <a:spcBef>
          <a:spcPct val="0"/>
        </a:spcBef>
        <a:spcAft>
          <a:spcPct val="0"/>
        </a:spcAft>
        <a:defRPr sz="4000">
          <a:solidFill>
            <a:schemeClr val="tx2"/>
          </a:solidFill>
          <a:latin typeface="Arial" charset="0"/>
          <a:ea typeface="黑体" pitchFamily="2" charset="-122"/>
        </a:defRPr>
      </a:lvl7pPr>
      <a:lvl8pPr marL="1371600" algn="ctr" rtl="0" fontAlgn="base">
        <a:spcBef>
          <a:spcPct val="0"/>
        </a:spcBef>
        <a:spcAft>
          <a:spcPct val="0"/>
        </a:spcAft>
        <a:defRPr sz="4000">
          <a:solidFill>
            <a:schemeClr val="tx2"/>
          </a:solidFill>
          <a:latin typeface="Arial" charset="0"/>
          <a:ea typeface="黑体" pitchFamily="2" charset="-122"/>
        </a:defRPr>
      </a:lvl8pPr>
      <a:lvl9pPr marL="1828800" algn="ctr" rtl="0" fontAlgn="base">
        <a:spcBef>
          <a:spcPct val="0"/>
        </a:spcBef>
        <a:spcAft>
          <a:spcPct val="0"/>
        </a:spcAft>
        <a:defRPr sz="4000">
          <a:solidFill>
            <a:schemeClr val="tx2"/>
          </a:solidFill>
          <a:latin typeface="Arial" charset="0"/>
          <a:ea typeface="黑体" pitchFamily="2" charset="-122"/>
        </a:defRPr>
      </a:lvl9pPr>
    </p:titleStyle>
    <p:bodyStyle>
      <a:lvl1pPr marL="257175" indent="-257175" algn="l" rtl="0" eaLnBrk="0" fontAlgn="base" hangingPunct="0">
        <a:spcBef>
          <a:spcPct val="15000"/>
        </a:spcBef>
        <a:spcAft>
          <a:spcPct val="0"/>
        </a:spcAft>
        <a:buClr>
          <a:srgbClr val="FF0000"/>
        </a:buClr>
        <a:buFont typeface="Wingdings 2" pitchFamily="18" charset="2"/>
        <a:buChar char=""/>
        <a:defRPr sz="2100">
          <a:solidFill>
            <a:schemeClr val="tx1"/>
          </a:solidFill>
          <a:latin typeface="+mn-lt"/>
          <a:ea typeface="+mn-ea"/>
          <a:cs typeface="楷体_GB2312" pitchFamily="49" charset="-122"/>
        </a:defRPr>
      </a:lvl1pPr>
      <a:lvl2pPr marL="557530" indent="-214630" algn="l" rtl="0" eaLnBrk="0" fontAlgn="base" hangingPunct="0">
        <a:spcBef>
          <a:spcPct val="15000"/>
        </a:spcBef>
        <a:spcAft>
          <a:spcPct val="0"/>
        </a:spcAft>
        <a:buClr>
          <a:schemeClr val="accent2"/>
        </a:buClr>
        <a:buFont typeface="Wingdings" charset="2"/>
        <a:buChar char="Ø"/>
        <a:defRPr sz="1800">
          <a:solidFill>
            <a:schemeClr val="tx1"/>
          </a:solidFill>
          <a:latin typeface="+mn-ea"/>
          <a:ea typeface="+mn-ea"/>
          <a:cs typeface="楷体_GB2312" pitchFamily="49" charset="-122"/>
        </a:defRPr>
      </a:lvl2pPr>
      <a:lvl3pPr marL="857250" indent="-171450" algn="l" rtl="0" eaLnBrk="0" fontAlgn="base" hangingPunct="0">
        <a:spcBef>
          <a:spcPct val="15000"/>
        </a:spcBef>
        <a:spcAft>
          <a:spcPct val="0"/>
        </a:spcAft>
        <a:buChar char="•"/>
        <a:defRPr sz="1500">
          <a:solidFill>
            <a:schemeClr val="tx1"/>
          </a:solidFill>
          <a:latin typeface="+mn-ea"/>
          <a:ea typeface="+mn-ea"/>
          <a:cs typeface="楷体_GB2312" pitchFamily="49" charset="-122"/>
        </a:defRPr>
      </a:lvl3pPr>
      <a:lvl4pPr marL="1200150" indent="-171450" algn="l" rtl="0" eaLnBrk="0" fontAlgn="base" hangingPunct="0">
        <a:spcBef>
          <a:spcPct val="15000"/>
        </a:spcBef>
        <a:spcAft>
          <a:spcPct val="0"/>
        </a:spcAft>
        <a:buChar char="–"/>
        <a:defRPr sz="1200">
          <a:solidFill>
            <a:schemeClr val="tx1"/>
          </a:solidFill>
          <a:latin typeface="+mn-ea"/>
          <a:ea typeface="+mn-ea"/>
          <a:cs typeface="楷体_GB2312" pitchFamily="49" charset="-122"/>
        </a:defRPr>
      </a:lvl4pPr>
      <a:lvl5pPr marL="1543050" indent="-171450" algn="l" rtl="0" eaLnBrk="0" fontAlgn="base" hangingPunct="0">
        <a:spcBef>
          <a:spcPct val="15000"/>
        </a:spcBef>
        <a:spcAft>
          <a:spcPct val="0"/>
        </a:spcAft>
        <a:buChar char="»"/>
        <a:defRPr sz="900">
          <a:solidFill>
            <a:schemeClr val="tx1"/>
          </a:solidFill>
          <a:latin typeface="+mn-ea"/>
          <a:ea typeface="+mn-ea"/>
          <a:cs typeface="楷体_GB2312" pitchFamily="49" charset="-122"/>
        </a:defRPr>
      </a:lvl5pPr>
      <a:lvl6pPr marL="1886585" indent="-171450" algn="l" rtl="0" fontAlgn="base">
        <a:spcBef>
          <a:spcPct val="15000"/>
        </a:spcBef>
        <a:spcAft>
          <a:spcPct val="0"/>
        </a:spcAft>
        <a:buChar char="»"/>
        <a:defRPr sz="900">
          <a:solidFill>
            <a:schemeClr val="tx1"/>
          </a:solidFill>
          <a:latin typeface="+mn-lt"/>
          <a:ea typeface="+mn-ea"/>
        </a:defRPr>
      </a:lvl6pPr>
      <a:lvl7pPr marL="2229485" indent="-171450" algn="l" rtl="0" fontAlgn="base">
        <a:spcBef>
          <a:spcPct val="15000"/>
        </a:spcBef>
        <a:spcAft>
          <a:spcPct val="0"/>
        </a:spcAft>
        <a:buChar char="»"/>
        <a:defRPr sz="900">
          <a:solidFill>
            <a:schemeClr val="tx1"/>
          </a:solidFill>
          <a:latin typeface="+mn-lt"/>
          <a:ea typeface="+mn-ea"/>
        </a:defRPr>
      </a:lvl7pPr>
      <a:lvl8pPr marL="2572385" indent="-171450" algn="l" rtl="0" fontAlgn="base">
        <a:spcBef>
          <a:spcPct val="15000"/>
        </a:spcBef>
        <a:spcAft>
          <a:spcPct val="0"/>
        </a:spcAft>
        <a:buChar char="»"/>
        <a:defRPr sz="900">
          <a:solidFill>
            <a:schemeClr val="tx1"/>
          </a:solidFill>
          <a:latin typeface="+mn-lt"/>
          <a:ea typeface="+mn-ea"/>
        </a:defRPr>
      </a:lvl8pPr>
      <a:lvl9pPr marL="2915285" indent="-171450" algn="l" rtl="0" fontAlgn="base">
        <a:spcBef>
          <a:spcPct val="15000"/>
        </a:spcBef>
        <a:spcAft>
          <a:spcPct val="0"/>
        </a:spcAft>
        <a:buChar char="»"/>
        <a:defRPr sz="9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mailto:zhaocairong@tongji.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notesSlide" Target="../notesSlides/notesSlide13.xml"/><Relationship Id="rId4" Type="http://schemas.openxmlformats.org/officeDocument/2006/relationships/tags" Target="../tags/tag4.xml"/><Relationship Id="rId9"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gi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36.xml"/><Relationship Id="rId5" Type="http://schemas.openxmlformats.org/officeDocument/2006/relationships/tags" Target="../tags/tag13.xml"/><Relationship Id="rId10" Type="http://schemas.openxmlformats.org/officeDocument/2006/relationships/slideLayout" Target="../slideLayouts/slideLayout13.xml"/><Relationship Id="rId4" Type="http://schemas.openxmlformats.org/officeDocument/2006/relationships/tags" Target="../tags/tag12.xml"/><Relationship Id="rId9" Type="http://schemas.openxmlformats.org/officeDocument/2006/relationships/tags" Target="../tags/tag17.xml"/></Relationships>
</file>

<file path=ppt/slides/_rels/slide37.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9.png"/><Relationship Id="rId5" Type="http://schemas.openxmlformats.org/officeDocument/2006/relationships/tags" Target="../tags/tag22.xml"/><Relationship Id="rId10" Type="http://schemas.openxmlformats.org/officeDocument/2006/relationships/notesSlide" Target="../notesSlides/notesSlide37.xml"/><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4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notesSlide" Target="../notesSlides/notesSlide38.xml"/><Relationship Id="rId5" Type="http://schemas.openxmlformats.org/officeDocument/2006/relationships/tags" Target="../tags/tag30.xml"/><Relationship Id="rId10"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tags" Target="../tags/tag34.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37.xml"/><Relationship Id="rId7" Type="http://schemas.openxmlformats.org/officeDocument/2006/relationships/image" Target="../media/image4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39.xml"/><Relationship Id="rId5" Type="http://schemas.openxmlformats.org/officeDocument/2006/relationships/slideLayout" Target="../slideLayouts/slideLayout13.xml"/><Relationship Id="rId4" Type="http://schemas.openxmlformats.org/officeDocument/2006/relationships/tags" Target="../tags/tag38.xml"/><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hyperlink" Target="https://mp.weixin.qq.com/s/igfTYz02Z58o0_thh4MmYw" TargetMode="Externa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notesSlide" Target="../notesSlides/notesSlide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49.png"/><Relationship Id="rId10" Type="http://schemas.openxmlformats.org/officeDocument/2006/relationships/tags" Target="../tags/tag52.xml"/><Relationship Id="rId19" Type="http://schemas.openxmlformats.org/officeDocument/2006/relationships/slideLayout" Target="../slideLayouts/slideLayout13.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7.gi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t.cn/A6CbPCSP"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67.xml"/><Relationship Id="rId7" Type="http://schemas.openxmlformats.org/officeDocument/2006/relationships/slideLayout" Target="../slideLayouts/slideLayout13.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7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72.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74.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p:cNvPicPr>
            <a:picLocks noChangeAspect="1" noChangeArrowheads="1"/>
          </p:cNvPicPr>
          <p:nvPr/>
        </p:nvPicPr>
        <p:blipFill>
          <a:blip r:embed="rId3">
            <a:lum bright="70000" contrast="-70000"/>
          </a:blip>
          <a:srcRect/>
          <a:stretch>
            <a:fillRect/>
          </a:stretch>
        </p:blipFill>
        <p:spPr bwMode="auto">
          <a:xfrm>
            <a:off x="5405606" y="2574593"/>
            <a:ext cx="2381667" cy="1590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标题 1"/>
          <p:cNvSpPr txBox="1"/>
          <p:nvPr/>
        </p:nvSpPr>
        <p:spPr bwMode="auto">
          <a:xfrm>
            <a:off x="1157393" y="1221795"/>
            <a:ext cx="6629880" cy="1143200"/>
          </a:xfrm>
          <a:prstGeom prst="rect">
            <a:avLst/>
          </a:prstGeom>
          <a:noFill/>
          <a:ln w="9525">
            <a:noFill/>
            <a:miter lim="800000"/>
          </a:ln>
        </p:spPr>
        <p:txBody>
          <a:bodyPr anchor="ctr">
            <a:normAutofit fontScale="67500" lnSpcReduction="20000"/>
          </a:bodyPr>
          <a:lstStyle/>
          <a:p>
            <a:pPr>
              <a:defRPr/>
            </a:pPr>
            <a:br>
              <a:rPr lang="en-US" altLang="zh-CN" sz="4500" b="1" kern="0" dirty="0">
                <a:solidFill>
                  <a:srgbClr val="E20000"/>
                </a:solidFill>
                <a:latin typeface="Times New Roman" pitchFamily="18" charset="0"/>
                <a:ea typeface="Adobe Gothic Std B" pitchFamily="34" charset="-128"/>
                <a:cs typeface="Times New Roman" pitchFamily="18" charset="0"/>
              </a:rPr>
            </a:br>
            <a:r>
              <a:rPr lang="en-US" altLang="zh-CN" sz="3675" b="1" kern="0" dirty="0">
                <a:solidFill>
                  <a:srgbClr val="E20000"/>
                </a:solidFill>
                <a:latin typeface="Times New Roman" pitchFamily="18" charset="0"/>
                <a:ea typeface="黑体" pitchFamily="2" charset="-122"/>
                <a:cs typeface="Times New Roman" pitchFamily="18" charset="0"/>
              </a:rPr>
              <a:t>Artificial Intelligence: A Modern Approach</a:t>
            </a:r>
            <a:endParaRPr lang="zh-CN" altLang="en-US" sz="3675" b="1" dirty="0">
              <a:solidFill>
                <a:srgbClr val="E20000"/>
              </a:solidFill>
              <a:latin typeface="Times New Roman" pitchFamily="18" charset="0"/>
              <a:ea typeface="黑体" pitchFamily="2" charset="-122"/>
              <a:cs typeface="Times New Roman" pitchFamily="18" charset="0"/>
            </a:endParaRPr>
          </a:p>
        </p:txBody>
      </p:sp>
      <p:sp>
        <p:nvSpPr>
          <p:cNvPr id="17413" name="矩形 5"/>
          <p:cNvSpPr/>
          <p:nvPr/>
        </p:nvSpPr>
        <p:spPr bwMode="auto">
          <a:xfrm>
            <a:off x="1485360" y="685920"/>
            <a:ext cx="4001200"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eaLnBrk="1" hangingPunct="1">
              <a:lnSpc>
                <a:spcPct val="250000"/>
              </a:lnSpc>
              <a:spcBef>
                <a:spcPct val="0"/>
              </a:spcBef>
              <a:buClrTx/>
              <a:buFontTx/>
              <a:buNone/>
            </a:pPr>
            <a:r>
              <a:rPr lang="en-US" altLang="zh-CN" sz="1800" dirty="0">
                <a:solidFill>
                  <a:srgbClr val="E20000"/>
                </a:solidFill>
                <a:latin typeface="Times New Roman" pitchFamily="18" charset="0"/>
                <a:ea typeface="黑体" pitchFamily="2" charset="-122"/>
                <a:cs typeface="Times New Roman" pitchFamily="18" charset="0"/>
              </a:rPr>
              <a:t>Deep Learning Chapter-2</a:t>
            </a:r>
            <a:endParaRPr lang="en-US" altLang="zh-CN" sz="1800" dirty="0">
              <a:solidFill>
                <a:srgbClr val="E20000"/>
              </a:solidFill>
              <a:latin typeface="Times New Roman" pitchFamily="18" charset="0"/>
              <a:ea typeface="Adobe Gothic Std B" pitchFamily="34" charset="-128"/>
              <a:cs typeface="Times New Roman" pitchFamily="18" charset="0"/>
            </a:endParaRPr>
          </a:p>
        </p:txBody>
      </p:sp>
      <p:sp>
        <p:nvSpPr>
          <p:cNvPr id="8" name="矩形 7"/>
          <p:cNvSpPr/>
          <p:nvPr/>
        </p:nvSpPr>
        <p:spPr>
          <a:xfrm>
            <a:off x="98480" y="57160"/>
            <a:ext cx="11432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9" name="矩形 8"/>
          <p:cNvSpPr/>
          <p:nvPr/>
        </p:nvSpPr>
        <p:spPr>
          <a:xfrm>
            <a:off x="327120" y="57160"/>
            <a:ext cx="28580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10" name="矩形 9"/>
          <p:cNvSpPr/>
          <p:nvPr/>
        </p:nvSpPr>
        <p:spPr>
          <a:xfrm>
            <a:off x="784400" y="57160"/>
            <a:ext cx="565884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17417" name="TextBox 9"/>
          <p:cNvSpPr txBox="1"/>
          <p:nvPr/>
        </p:nvSpPr>
        <p:spPr bwMode="auto">
          <a:xfrm>
            <a:off x="984460" y="156000"/>
            <a:ext cx="5373040" cy="414020"/>
          </a:xfrm>
          <a:prstGeom prst="rect">
            <a:avLst/>
          </a:prstGeom>
          <a:solidFill>
            <a:srgbClr val="E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eaLnBrk="1" hangingPunct="1">
              <a:spcBef>
                <a:spcPct val="0"/>
              </a:spcBef>
              <a:buClrTx/>
              <a:buFontTx/>
              <a:buNone/>
            </a:pPr>
            <a:r>
              <a:rPr lang="en-US" altLang="zh-CN" sz="2100">
                <a:solidFill>
                  <a:srgbClr val="FFFFFF"/>
                </a:solidFill>
                <a:latin typeface="Times New Roman" pitchFamily="18" charset="0"/>
                <a:ea typeface="黑体" pitchFamily="2" charset="-122"/>
                <a:cs typeface="Times New Roman" pitchFamily="18" charset="0"/>
              </a:rPr>
              <a:t>Introduction to Artificial Intelligence</a:t>
            </a:r>
          </a:p>
        </p:txBody>
      </p:sp>
      <p:sp>
        <p:nvSpPr>
          <p:cNvPr id="11" name="副标题 2"/>
          <p:cNvSpPr txBox="1"/>
          <p:nvPr/>
        </p:nvSpPr>
        <p:spPr>
          <a:xfrm>
            <a:off x="612920" y="2364995"/>
            <a:ext cx="8077200" cy="281940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charset="0"/>
              <a:buNone/>
              <a:defRPr sz="1200" kern="1200">
                <a:solidFill>
                  <a:schemeClr val="tx1"/>
                </a:solidFill>
                <a:latin typeface="+mn-lt"/>
                <a:ea typeface="+mn-ea"/>
                <a:cs typeface="+mn-cs"/>
              </a:defRPr>
            </a:lvl9pPr>
          </a:lstStyle>
          <a:p>
            <a:pPr algn="l">
              <a:lnSpc>
                <a:spcPct val="150000"/>
              </a:lnSpc>
            </a:pPr>
            <a:r>
              <a:rPr lang="en-US" altLang="zh-CN" sz="2000" b="1" dirty="0">
                <a:latin typeface="黑体" pitchFamily="2" charset="-122"/>
                <a:ea typeface="黑体" pitchFamily="2" charset="-122"/>
                <a:cs typeface="Times New Roman" pitchFamily="18" charset="0"/>
              </a:rPr>
              <a:t>DENG HAO</a:t>
            </a:r>
          </a:p>
          <a:p>
            <a:pPr algn="l">
              <a:lnSpc>
                <a:spcPct val="150000"/>
              </a:lnSpc>
            </a:pPr>
            <a:r>
              <a:rPr lang="en-US" altLang="zh-CN" sz="2000" b="1" dirty="0">
                <a:latin typeface="Times New Roman" pitchFamily="18" charset="0"/>
                <a:ea typeface="Adobe Gothic Std B" pitchFamily="34" charset="-128"/>
                <a:cs typeface="Times New Roman" pitchFamily="18" charset="0"/>
              </a:rPr>
              <a:t>E-mail</a:t>
            </a:r>
            <a:r>
              <a:rPr lang="zh-CN" altLang="en-US" sz="2000" b="1" dirty="0">
                <a:latin typeface="Times New Roman" pitchFamily="18" charset="0"/>
                <a:ea typeface="Adobe Gothic Std B" pitchFamily="34" charset="-128"/>
                <a:cs typeface="Times New Roman" pitchFamily="18" charset="0"/>
              </a:rPr>
              <a:t>：</a:t>
            </a:r>
            <a:r>
              <a:rPr lang="en-US" altLang="zh-CN" sz="2000" b="1" u="sng" dirty="0">
                <a:latin typeface="Times New Roman" pitchFamily="18" charset="0"/>
                <a:ea typeface="Adobe Gothic Std B" pitchFamily="34" charset="-128"/>
                <a:cs typeface="Times New Roman" pitchFamily="18" charset="0"/>
              </a:rPr>
              <a:t>20139</a:t>
            </a:r>
            <a:r>
              <a:rPr lang="en-US" altLang="zh-CN" sz="2000" b="1" u="sng" dirty="0">
                <a:latin typeface="Times New Roman" pitchFamily="18" charset="0"/>
                <a:ea typeface="Adobe Gothic Std B" pitchFamily="34" charset="-128"/>
                <a:cs typeface="Times New Roman" pitchFamily="18" charset="0"/>
                <a:hlinkClick r:id="rId4"/>
              </a:rPr>
              <a:t>@tongji.edu.cn</a:t>
            </a:r>
            <a:endParaRPr lang="en-US" altLang="zh-CN" sz="2000" b="1" u="sng" dirty="0">
              <a:latin typeface="Times New Roman" pitchFamily="18" charset="0"/>
              <a:ea typeface="Adobe Gothic Std B" pitchFamily="34" charset="-128"/>
              <a:cs typeface="Times New Roman" pitchFamily="18" charset="0"/>
            </a:endParaRPr>
          </a:p>
          <a:p>
            <a:pPr algn="l">
              <a:lnSpc>
                <a:spcPct val="150000"/>
              </a:lnSpc>
            </a:pPr>
            <a:r>
              <a:rPr lang="en-US" altLang="zh-CN" sz="2400" b="1" dirty="0">
                <a:latin typeface="Times New Roman" pitchFamily="18" charset="0"/>
                <a:ea typeface="黑体" pitchFamily="2" charset="-122"/>
                <a:cs typeface="Times New Roman" pitchFamily="18" charset="0"/>
              </a:rPr>
              <a:t>Room 408R, School of Software, </a:t>
            </a:r>
            <a:r>
              <a:rPr lang="en-US" altLang="zh-CN" sz="2400" b="1" dirty="0" err="1">
                <a:latin typeface="Times New Roman" pitchFamily="18" charset="0"/>
                <a:ea typeface="黑体" pitchFamily="2" charset="-122"/>
                <a:cs typeface="Times New Roman" pitchFamily="18" charset="0"/>
              </a:rPr>
              <a:t>Tongji</a:t>
            </a:r>
            <a:r>
              <a:rPr lang="en-US" altLang="zh-CN" sz="2400" b="1" dirty="0">
                <a:latin typeface="Times New Roman" pitchFamily="18" charset="0"/>
                <a:ea typeface="黑体" pitchFamily="2" charset="-122"/>
                <a:cs typeface="Times New Roman" pitchFamily="18" charset="0"/>
              </a:rPr>
              <a:t> University</a:t>
            </a:r>
          </a:p>
          <a:p>
            <a:pPr algn="l">
              <a:lnSpc>
                <a:spcPct val="150000"/>
              </a:lnSpc>
            </a:pPr>
            <a:endParaRPr lang="zh-CN" altLang="en-US" sz="2400" b="1" dirty="0">
              <a:latin typeface="Times New Roman" pitchFamily="18" charset="0"/>
              <a:ea typeface="黑体" pitchFamily="2" charset="-122"/>
              <a:cs typeface="Times New Roman" pitchFamily="18" charset="0"/>
            </a:endParaRPr>
          </a:p>
        </p:txBody>
      </p:sp>
      <p:pic>
        <p:nvPicPr>
          <p:cNvPr id="3" name="图片 2">
            <a:extLst>
              <a:ext uri="{FF2B5EF4-FFF2-40B4-BE49-F238E27FC236}">
                <a16:creationId xmlns:a16="http://schemas.microsoft.com/office/drawing/2014/main" id="{603EB0D3-FB0F-4E8E-A12E-73A6BE0B5D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900" y="2149793"/>
            <a:ext cx="1721471" cy="2894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10</a:t>
            </a:fld>
            <a:endParaRPr kumimoji="1" lang="en-US" altLang="zh-CN" sz="9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25425" y="1033145"/>
            <a:ext cx="2540000" cy="368300"/>
          </a:xfrm>
          <a:prstGeom prst="rect">
            <a:avLst/>
          </a:prstGeom>
          <a:noFill/>
        </p:spPr>
        <p:txBody>
          <a:bodyPr wrap="square" rtlCol="0" anchor="t">
            <a:spAutoFit/>
          </a:bodyPr>
          <a:lstStyle/>
          <a:p>
            <a:r>
              <a:rPr lang="zh-CN" altLang="en-US" b="1"/>
              <a:t>Characteristics of AI</a:t>
            </a:r>
          </a:p>
        </p:txBody>
      </p:sp>
      <p:grpSp>
        <p:nvGrpSpPr>
          <p:cNvPr id="34" name="组合 33"/>
          <p:cNvGrpSpPr/>
          <p:nvPr/>
        </p:nvGrpSpPr>
        <p:grpSpPr>
          <a:xfrm>
            <a:off x="686435" y="1922145"/>
            <a:ext cx="2246630" cy="2716530"/>
            <a:chOff x="1081" y="3027"/>
            <a:chExt cx="3538" cy="4278"/>
          </a:xfrm>
        </p:grpSpPr>
        <p:sp>
          <p:nvSpPr>
            <p:cNvPr id="3" name="矩形 2"/>
            <p:cNvSpPr/>
            <p:nvPr/>
          </p:nvSpPr>
          <p:spPr>
            <a:xfrm>
              <a:off x="1081" y="3027"/>
              <a:ext cx="3538" cy="4279"/>
            </a:xfrm>
            <a:prstGeom prst="rect">
              <a:avLst/>
            </a:prstGeom>
            <a:solidFill>
              <a:schemeClr val="bg1"/>
            </a:solidFill>
            <a:ln>
              <a:solidFill>
                <a:srgbClr val="A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1" name="文本框 120"/>
            <p:cNvSpPr txBox="1"/>
            <p:nvPr/>
          </p:nvSpPr>
          <p:spPr>
            <a:xfrm>
              <a:off x="1599" y="3570"/>
              <a:ext cx="2482" cy="580"/>
            </a:xfrm>
            <a:prstGeom prst="rect">
              <a:avLst/>
            </a:prstGeom>
            <a:noFill/>
          </p:spPr>
          <p:txBody>
            <a:bodyPr wrap="square" rtlCol="0">
              <a:spAutoFit/>
            </a:bodyPr>
            <a:lstStyle/>
            <a:p>
              <a:pPr algn="ctr"/>
              <a:r>
                <a:rPr lang="en-US" altLang="zh-CN">
                  <a:solidFill>
                    <a:schemeClr val="tx1">
                      <a:lumMod val="75000"/>
                      <a:lumOff val="25000"/>
                    </a:schemeClr>
                  </a:solidFill>
                  <a:latin typeface="Impact" charset="0"/>
                  <a:cs typeface="Impact" charset="0"/>
                </a:rPr>
                <a:t>ONE</a:t>
              </a:r>
            </a:p>
          </p:txBody>
        </p:sp>
        <p:sp>
          <p:nvSpPr>
            <p:cNvPr id="122" name="文本框 121"/>
            <p:cNvSpPr txBox="1"/>
            <p:nvPr/>
          </p:nvSpPr>
          <p:spPr>
            <a:xfrm>
              <a:off x="1305" y="4294"/>
              <a:ext cx="3206" cy="1771"/>
            </a:xfrm>
            <a:prstGeom prst="rect">
              <a:avLst/>
            </a:prstGeom>
            <a:noFill/>
          </p:spPr>
          <p:txBody>
            <a:bodyPr wrap="square" rtlCol="0">
              <a:spAutoFit/>
            </a:bodyPr>
            <a:lstStyle/>
            <a:p>
              <a:pPr algn="ctr">
                <a:lnSpc>
                  <a:spcPct val="140000"/>
                </a:lnSpc>
              </a:pPr>
              <a:r>
                <a:rPr lang="en-US" altLang="zh-CN" sz="1200" dirty="0">
                  <a:solidFill>
                    <a:srgbClr val="C00000"/>
                  </a:solidFill>
                  <a:cs typeface="+mn-lt"/>
                  <a:sym typeface="+mn-ea"/>
                </a:rPr>
                <a:t>Designed by people</a:t>
              </a:r>
              <a:r>
                <a:rPr lang="en-US" altLang="zh-CN" sz="1200" dirty="0">
                  <a:solidFill>
                    <a:schemeClr val="tx1">
                      <a:lumMod val="75000"/>
                      <a:lumOff val="25000"/>
                    </a:schemeClr>
                  </a:solidFill>
                  <a:cs typeface="+mn-lt"/>
                  <a:sym typeface="+mn-ea"/>
                </a:rPr>
                <a:t>, works</a:t>
              </a:r>
              <a:r>
                <a:rPr lang="zh-CN" altLang="en-US" sz="1200" dirty="0">
                  <a:solidFill>
                    <a:schemeClr val="tx1">
                      <a:lumMod val="75000"/>
                      <a:lumOff val="25000"/>
                    </a:schemeClr>
                  </a:solidFill>
                  <a:cs typeface="+mn-lt"/>
                  <a:sym typeface="+mn-ea"/>
                </a:rPr>
                <a:t> </a:t>
              </a:r>
              <a:r>
                <a:rPr lang="en-US" altLang="zh-CN" sz="1200" dirty="0">
                  <a:solidFill>
                    <a:schemeClr val="tx1">
                      <a:lumMod val="75000"/>
                      <a:lumOff val="25000"/>
                    </a:schemeClr>
                  </a:solidFill>
                  <a:cs typeface="+mn-lt"/>
                  <a:sym typeface="+mn-ea"/>
                </a:rPr>
                <a:t>for people, with the essence of computing and the foundation of data.</a:t>
              </a:r>
            </a:p>
          </p:txBody>
        </p:sp>
      </p:grpSp>
      <p:grpSp>
        <p:nvGrpSpPr>
          <p:cNvPr id="35" name="组合 34"/>
          <p:cNvGrpSpPr/>
          <p:nvPr/>
        </p:nvGrpSpPr>
        <p:grpSpPr>
          <a:xfrm>
            <a:off x="3508375" y="1922145"/>
            <a:ext cx="2246630" cy="2716530"/>
            <a:chOff x="5525" y="3027"/>
            <a:chExt cx="3538" cy="4278"/>
          </a:xfrm>
        </p:grpSpPr>
        <p:sp>
          <p:nvSpPr>
            <p:cNvPr id="6" name="矩形 5"/>
            <p:cNvSpPr/>
            <p:nvPr/>
          </p:nvSpPr>
          <p:spPr>
            <a:xfrm>
              <a:off x="5525" y="3027"/>
              <a:ext cx="3538" cy="4279"/>
            </a:xfrm>
            <a:prstGeom prst="rect">
              <a:avLst/>
            </a:prstGeom>
            <a:solidFill>
              <a:schemeClr val="bg1"/>
            </a:solidFill>
            <a:ln>
              <a:solidFill>
                <a:srgbClr val="24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15"/>
            <p:cNvSpPr txBox="1"/>
            <p:nvPr/>
          </p:nvSpPr>
          <p:spPr>
            <a:xfrm>
              <a:off x="6053" y="3570"/>
              <a:ext cx="2482" cy="580"/>
            </a:xfrm>
            <a:prstGeom prst="rect">
              <a:avLst/>
            </a:prstGeom>
            <a:noFill/>
          </p:spPr>
          <p:txBody>
            <a:bodyPr wrap="square" rtlCol="0">
              <a:spAutoFit/>
            </a:bodyPr>
            <a:lstStyle/>
            <a:p>
              <a:pPr algn="ctr"/>
              <a:r>
                <a:rPr lang="en-US" altLang="zh-CN">
                  <a:solidFill>
                    <a:schemeClr val="tx1">
                      <a:lumMod val="75000"/>
                      <a:lumOff val="25000"/>
                    </a:schemeClr>
                  </a:solidFill>
                  <a:latin typeface="Impact" charset="0"/>
                  <a:cs typeface="Impact" charset="0"/>
                </a:rPr>
                <a:t>TWO</a:t>
              </a:r>
            </a:p>
          </p:txBody>
        </p:sp>
        <p:sp>
          <p:nvSpPr>
            <p:cNvPr id="17" name="文本框 16"/>
            <p:cNvSpPr txBox="1"/>
            <p:nvPr/>
          </p:nvSpPr>
          <p:spPr>
            <a:xfrm>
              <a:off x="5670" y="4294"/>
              <a:ext cx="3206" cy="1771"/>
            </a:xfrm>
            <a:prstGeom prst="rect">
              <a:avLst/>
            </a:prstGeom>
            <a:noFill/>
          </p:spPr>
          <p:txBody>
            <a:bodyPr wrap="square" rtlCol="0">
              <a:spAutoFit/>
            </a:bodyPr>
            <a:lstStyle/>
            <a:p>
              <a:pPr algn="ctr">
                <a:lnSpc>
                  <a:spcPct val="140000"/>
                </a:lnSpc>
              </a:pPr>
              <a:r>
                <a:rPr lang="en-US" altLang="zh-CN" sz="1200" dirty="0">
                  <a:solidFill>
                    <a:schemeClr val="tx1">
                      <a:lumMod val="75000"/>
                      <a:lumOff val="25000"/>
                    </a:schemeClr>
                  </a:solidFill>
                  <a:cs typeface="+mn-lt"/>
                  <a:sym typeface="+mn-ea"/>
                </a:rPr>
                <a:t>The ability </a:t>
              </a:r>
              <a:r>
                <a:rPr lang="en-US" altLang="zh-CN" sz="1200" dirty="0">
                  <a:cs typeface="+mn-lt"/>
                  <a:sym typeface="+mn-ea"/>
                </a:rPr>
                <a:t>to perceive the environment</a:t>
              </a:r>
              <a:r>
                <a:rPr lang="en-US" altLang="zh-CN" sz="1200" dirty="0">
                  <a:solidFill>
                    <a:schemeClr val="tx1">
                      <a:lumMod val="75000"/>
                      <a:lumOff val="25000"/>
                    </a:schemeClr>
                  </a:solidFill>
                  <a:cs typeface="+mn-lt"/>
                  <a:sym typeface="+mn-ea"/>
                </a:rPr>
                <a:t>, to respond, to </a:t>
              </a:r>
              <a:r>
                <a:rPr lang="en-US" altLang="zh-CN" sz="1200" dirty="0">
                  <a:solidFill>
                    <a:srgbClr val="C00000"/>
                  </a:solidFill>
                  <a:cs typeface="+mn-lt"/>
                  <a:sym typeface="+mn-ea"/>
                </a:rPr>
                <a:t>interact with and to complement the human</a:t>
              </a:r>
              <a:r>
                <a:rPr lang="en-US" altLang="zh-CN" sz="1200" dirty="0">
                  <a:solidFill>
                    <a:schemeClr val="tx1">
                      <a:lumMod val="75000"/>
                      <a:lumOff val="25000"/>
                    </a:schemeClr>
                  </a:solidFill>
                  <a:cs typeface="+mn-lt"/>
                  <a:sym typeface="+mn-ea"/>
                </a:rPr>
                <a:t>.</a:t>
              </a:r>
            </a:p>
          </p:txBody>
        </p:sp>
      </p:grpSp>
      <p:grpSp>
        <p:nvGrpSpPr>
          <p:cNvPr id="36" name="组合 35"/>
          <p:cNvGrpSpPr/>
          <p:nvPr/>
        </p:nvGrpSpPr>
        <p:grpSpPr>
          <a:xfrm>
            <a:off x="6329680" y="1922145"/>
            <a:ext cx="2246630" cy="2716530"/>
            <a:chOff x="9968" y="3027"/>
            <a:chExt cx="3538" cy="4278"/>
          </a:xfrm>
        </p:grpSpPr>
        <p:sp>
          <p:nvSpPr>
            <p:cNvPr id="7" name="矩形 6"/>
            <p:cNvSpPr/>
            <p:nvPr/>
          </p:nvSpPr>
          <p:spPr>
            <a:xfrm>
              <a:off x="9968" y="3027"/>
              <a:ext cx="3538" cy="4279"/>
            </a:xfrm>
            <a:prstGeom prst="rect">
              <a:avLst/>
            </a:prstGeom>
            <a:solidFill>
              <a:schemeClr val="bg1"/>
            </a:solidFill>
            <a:ln>
              <a:solidFill>
                <a:srgbClr val="A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文本框 17"/>
            <p:cNvSpPr txBox="1"/>
            <p:nvPr/>
          </p:nvSpPr>
          <p:spPr>
            <a:xfrm>
              <a:off x="10508" y="3570"/>
              <a:ext cx="2482" cy="580"/>
            </a:xfrm>
            <a:prstGeom prst="rect">
              <a:avLst/>
            </a:prstGeom>
            <a:noFill/>
          </p:spPr>
          <p:txBody>
            <a:bodyPr wrap="square" rtlCol="0">
              <a:spAutoFit/>
            </a:bodyPr>
            <a:lstStyle/>
            <a:p>
              <a:pPr algn="ctr"/>
              <a:r>
                <a:rPr lang="en-US" altLang="zh-CN">
                  <a:solidFill>
                    <a:schemeClr val="tx1">
                      <a:lumMod val="75000"/>
                      <a:lumOff val="25000"/>
                    </a:schemeClr>
                  </a:solidFill>
                  <a:latin typeface="Impact" charset="0"/>
                  <a:cs typeface="Impact" charset="0"/>
                </a:rPr>
                <a:t>THREE</a:t>
              </a:r>
            </a:p>
          </p:txBody>
        </p:sp>
        <p:sp>
          <p:nvSpPr>
            <p:cNvPr id="19" name="文本框 18"/>
            <p:cNvSpPr txBox="1"/>
            <p:nvPr/>
          </p:nvSpPr>
          <p:spPr>
            <a:xfrm>
              <a:off x="10124" y="4294"/>
              <a:ext cx="3206" cy="1771"/>
            </a:xfrm>
            <a:prstGeom prst="rect">
              <a:avLst/>
            </a:prstGeom>
            <a:noFill/>
          </p:spPr>
          <p:txBody>
            <a:bodyPr wrap="square" rtlCol="0">
              <a:spAutoFit/>
            </a:bodyPr>
            <a:lstStyle/>
            <a:p>
              <a:pPr algn="ctr">
                <a:lnSpc>
                  <a:spcPct val="140000"/>
                </a:lnSpc>
              </a:pPr>
              <a:r>
                <a:rPr lang="en-US" altLang="zh-CN" sz="1200" dirty="0">
                  <a:solidFill>
                    <a:srgbClr val="C00000"/>
                  </a:solidFill>
                  <a:cs typeface="+mn-lt"/>
                  <a:sym typeface="+mn-ea"/>
                </a:rPr>
                <a:t>Adaptive properties</a:t>
              </a:r>
              <a:r>
                <a:rPr lang="en-US" altLang="zh-CN" sz="1200" dirty="0">
                  <a:solidFill>
                    <a:schemeClr val="tx1">
                      <a:lumMod val="75000"/>
                      <a:lumOff val="25000"/>
                    </a:schemeClr>
                  </a:solidFill>
                  <a:cs typeface="+mn-lt"/>
                  <a:sym typeface="+mn-ea"/>
                </a:rPr>
                <a:t>, learning capability, evolutionary iterations, and connected extensions.</a:t>
              </a:r>
            </a:p>
          </p:txBody>
        </p:sp>
      </p:grpSp>
      <p:sp>
        <p:nvSpPr>
          <p:cNvPr id="21" name="文本框 20"/>
          <p:cNvSpPr txBox="1"/>
          <p:nvPr/>
        </p:nvSpPr>
        <p:spPr>
          <a:xfrm>
            <a:off x="2625090" y="1339850"/>
            <a:ext cx="5690235" cy="335280"/>
          </a:xfrm>
          <a:prstGeom prst="rect">
            <a:avLst/>
          </a:prstGeom>
          <a:noFill/>
        </p:spPr>
        <p:txBody>
          <a:bodyPr wrap="square" rtlCol="0" anchor="t">
            <a:spAutoFit/>
          </a:bodyPr>
          <a:lstStyle/>
          <a:p>
            <a:r>
              <a:rPr lang="zh-CN" altLang="en-US" sz="1600" b="1"/>
              <a:t>The characteristics of </a:t>
            </a:r>
            <a:r>
              <a:rPr lang="en-US" altLang="zh-CN" sz="1600" b="1"/>
              <a:t>artificial</a:t>
            </a:r>
            <a:r>
              <a:rPr lang="zh-CN" altLang="en-US" sz="1600" b="1"/>
              <a:t> intelligence.</a:t>
            </a:r>
          </a:p>
        </p:txBody>
      </p:sp>
      <p:sp>
        <p:nvSpPr>
          <p:cNvPr id="9"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is artificial intelligence?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is artificial intelligence?</a:t>
            </a:r>
          </a:p>
        </p:txBody>
      </p:sp>
      <p:sp>
        <p:nvSpPr>
          <p:cNvPr id="4" name="页脚占位符 3"/>
          <p:cNvSpPr>
            <a:spLocks noGrp="1"/>
          </p:cNvSpPr>
          <p:nvPr>
            <p:ph type="ftr" sz="quarter" idx="10"/>
          </p:nvPr>
        </p:nvSpPr>
        <p:spPr>
          <a:xfrm>
            <a:off x="3230573" y="4891943"/>
            <a:ext cx="2922910" cy="357250"/>
          </a:xfrm>
        </p:spPr>
        <p:txBody>
          <a:bodyPr/>
          <a:lstStyle/>
          <a:p>
            <a:pPr defTabSz="1218565" fontAlgn="base">
              <a:spcBef>
                <a:spcPct val="20000"/>
              </a:spcBef>
              <a:spcAft>
                <a:spcPct val="0"/>
              </a:spcAft>
              <a:defRPr/>
            </a:pPr>
            <a:r>
              <a:rPr lang="en-US" altLang="zh-CN" sz="790" dirty="0">
                <a:solidFill>
                  <a:srgbClr val="2D2D8A"/>
                </a:solidFill>
                <a:latin typeface="微软雅黑" pitchFamily="34" charset="-122"/>
                <a:ea typeface="微软雅黑" pitchFamily="34" charset="-122"/>
              </a:rPr>
              <a:t>Introduction to Artificial Intelligence</a:t>
            </a:r>
          </a:p>
        </p:txBody>
      </p:sp>
      <p:sp>
        <p:nvSpPr>
          <p:cNvPr id="5" name="灯片编号占位符 4"/>
          <p:cNvSpPr>
            <a:spLocks noGrp="1"/>
          </p:cNvSpPr>
          <p:nvPr>
            <p:ph type="sldNum" sz="quarter" idx="11"/>
          </p:nvPr>
        </p:nvSpPr>
        <p:spPr/>
        <p:txBody>
          <a:bodyPr/>
          <a:lstStyle/>
          <a:p>
            <a:pPr defTabSz="1218565" fontAlgn="base">
              <a:spcBef>
                <a:spcPct val="20000"/>
              </a:spcBef>
              <a:spcAft>
                <a:spcPct val="0"/>
              </a:spcAft>
              <a:defRPr/>
            </a:pPr>
            <a:fld id="{29FEDE01-F568-4761-9B63-A0C8097E3DEC}" type="slidenum">
              <a:rPr lang="en-US" altLang="zh-CN" sz="675">
                <a:solidFill>
                  <a:srgbClr val="000000"/>
                </a:solidFill>
                <a:latin typeface="微软雅黑" pitchFamily="34" charset="-122"/>
                <a:ea typeface="微软雅黑" pitchFamily="34" charset="-122"/>
              </a:rPr>
              <a:t>11</a:t>
            </a:fld>
            <a:endParaRPr lang="en-US" altLang="zh-CN" sz="675">
              <a:solidFill>
                <a:srgbClr val="000000"/>
              </a:solidFill>
              <a:latin typeface="微软雅黑" pitchFamily="34" charset="-122"/>
              <a:ea typeface="微软雅黑" pitchFamily="34" charset="-122"/>
            </a:endParaRPr>
          </a:p>
        </p:txBody>
      </p:sp>
      <p:sp>
        <p:nvSpPr>
          <p:cNvPr id="2" name="文本框 1"/>
          <p:cNvSpPr txBox="1"/>
          <p:nvPr/>
        </p:nvSpPr>
        <p:spPr>
          <a:xfrm>
            <a:off x="195580" y="1033146"/>
            <a:ext cx="6884035" cy="365760"/>
          </a:xfrm>
          <a:prstGeom prst="rect">
            <a:avLst/>
          </a:prstGeom>
          <a:noFill/>
        </p:spPr>
        <p:txBody>
          <a:bodyPr wrap="square" rtlCol="0" anchor="t">
            <a:spAutoFit/>
          </a:bodyPr>
          <a:lstStyle/>
          <a:p>
            <a:pPr defTabSz="608965">
              <a:defRPr/>
            </a:pPr>
            <a:r>
              <a:rPr lang="en-US" altLang="zh-CN" b="1" dirty="0">
                <a:solidFill>
                  <a:srgbClr val="000000"/>
                </a:solidFill>
                <a:latin typeface="Arial" charset="0"/>
                <a:ea typeface="楷体_GB2312" pitchFamily="49" charset="-122"/>
              </a:rPr>
              <a:t>Argument</a:t>
            </a:r>
            <a:r>
              <a:rPr lang="zh-CN" altLang="en-US" b="1" dirty="0">
                <a:solidFill>
                  <a:srgbClr val="000000"/>
                </a:solidFill>
                <a:latin typeface="Arial" charset="0"/>
                <a:ea typeface="楷体_GB2312" pitchFamily="49" charset="-122"/>
              </a:rPr>
              <a:t> </a:t>
            </a:r>
            <a:r>
              <a:rPr lang="en-US" altLang="zh-CN" b="1" dirty="0">
                <a:solidFill>
                  <a:srgbClr val="000000"/>
                </a:solidFill>
                <a:latin typeface="Arial" charset="0"/>
                <a:ea typeface="楷体_GB2312" pitchFamily="49" charset="-122"/>
              </a:rPr>
              <a:t>on</a:t>
            </a:r>
            <a:r>
              <a:rPr lang="zh-CN" altLang="en-US" b="1" dirty="0">
                <a:solidFill>
                  <a:srgbClr val="000000"/>
                </a:solidFill>
                <a:latin typeface="Arial" charset="0"/>
                <a:ea typeface="楷体_GB2312" pitchFamily="49" charset="-122"/>
              </a:rPr>
              <a:t> </a:t>
            </a:r>
            <a:r>
              <a:rPr lang="en-US" altLang="zh-CN" b="1" dirty="0">
                <a:solidFill>
                  <a:srgbClr val="000000"/>
                </a:solidFill>
                <a:latin typeface="Arial" charset="0"/>
                <a:ea typeface="楷体_GB2312" pitchFamily="49" charset="-122"/>
              </a:rPr>
              <a:t>AI</a:t>
            </a:r>
            <a:endParaRPr lang="zh-CN" altLang="en-US" b="1" dirty="0">
              <a:solidFill>
                <a:srgbClr val="000000"/>
              </a:solidFill>
              <a:latin typeface="Arial" charset="0"/>
              <a:ea typeface="楷体_GB2312" pitchFamily="49" charset="-122"/>
            </a:endParaRPr>
          </a:p>
        </p:txBody>
      </p:sp>
      <p:sp>
        <p:nvSpPr>
          <p:cNvPr id="105" name="梯形 104"/>
          <p:cNvSpPr/>
          <p:nvPr/>
        </p:nvSpPr>
        <p:spPr>
          <a:xfrm rot="16020000">
            <a:off x="1097280" y="771148"/>
            <a:ext cx="460375" cy="1726565"/>
          </a:xfrm>
          <a:prstGeom prst="trapezoid">
            <a:avLst>
              <a:gd name="adj" fmla="val 12717"/>
            </a:avLst>
          </a:prstGeom>
          <a:solidFill>
            <a:srgbClr val="AA3A3A"/>
          </a:solidFill>
          <a:ln>
            <a:noFill/>
          </a:ln>
          <a:effectLst>
            <a:outerShdw blurRad="50800" dir="5400000" algn="ctr" rotWithShape="0">
              <a:srgbClr val="000000">
                <a:alpha val="43000"/>
              </a:srgb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defRPr/>
            </a:pPr>
            <a:endParaRPr lang="zh-CN" altLang="en-US" sz="1200">
              <a:solidFill>
                <a:srgbClr val="FFFFFF"/>
              </a:solidFill>
              <a:latin typeface="Arial" charset="0"/>
              <a:ea typeface="楷体_GB2312" pitchFamily="49" charset="-122"/>
            </a:endParaRPr>
          </a:p>
        </p:txBody>
      </p:sp>
      <p:sp>
        <p:nvSpPr>
          <p:cNvPr id="11" name="梯形 10"/>
          <p:cNvSpPr/>
          <p:nvPr/>
        </p:nvSpPr>
        <p:spPr>
          <a:xfrm rot="16020000">
            <a:off x="1098550" y="1891563"/>
            <a:ext cx="456565" cy="1725295"/>
          </a:xfrm>
          <a:prstGeom prst="trapezoid">
            <a:avLst>
              <a:gd name="adj" fmla="val 15182"/>
            </a:avLst>
          </a:prstGeom>
          <a:solidFill>
            <a:srgbClr val="242B2B"/>
          </a:solidFill>
          <a:ln>
            <a:noFill/>
          </a:ln>
          <a:effectLst>
            <a:outerShdw blurRad="50800" dir="5400000" algn="ctr" rotWithShape="0">
              <a:srgbClr val="000000">
                <a:alpha val="43000"/>
              </a:srgb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defRPr/>
            </a:pPr>
            <a:endParaRPr lang="zh-CN" altLang="en-US" sz="1200">
              <a:solidFill>
                <a:srgbClr val="FFFFFF"/>
              </a:solidFill>
              <a:latin typeface="Arial" charset="0"/>
              <a:ea typeface="楷体_GB2312" pitchFamily="49" charset="-122"/>
            </a:endParaRPr>
          </a:p>
        </p:txBody>
      </p:sp>
      <p:sp>
        <p:nvSpPr>
          <p:cNvPr id="12" name="梯形 11"/>
          <p:cNvSpPr/>
          <p:nvPr/>
        </p:nvSpPr>
        <p:spPr>
          <a:xfrm rot="16020000">
            <a:off x="1098550" y="2990636"/>
            <a:ext cx="456565" cy="1725295"/>
          </a:xfrm>
          <a:prstGeom prst="trapezoid">
            <a:avLst>
              <a:gd name="adj" fmla="val 15182"/>
            </a:avLst>
          </a:prstGeom>
          <a:solidFill>
            <a:srgbClr val="AA3A3A"/>
          </a:solidFill>
          <a:ln>
            <a:noFill/>
          </a:ln>
          <a:effectLst>
            <a:outerShdw blurRad="50800" dir="5400000" algn="ctr" rotWithShape="0">
              <a:srgbClr val="000000">
                <a:alpha val="43000"/>
              </a:srgbClr>
            </a:outerShd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defRPr/>
            </a:pPr>
            <a:endParaRPr lang="zh-CN" altLang="en-US" sz="1200">
              <a:solidFill>
                <a:srgbClr val="FFFFFF"/>
              </a:solidFill>
              <a:latin typeface="Arial" charset="0"/>
              <a:ea typeface="楷体_GB2312" pitchFamily="49" charset="-122"/>
            </a:endParaRPr>
          </a:p>
        </p:txBody>
      </p:sp>
      <p:sp>
        <p:nvSpPr>
          <p:cNvPr id="206" name="文本框 205"/>
          <p:cNvSpPr txBox="1"/>
          <p:nvPr/>
        </p:nvSpPr>
        <p:spPr>
          <a:xfrm>
            <a:off x="615950" y="1492508"/>
            <a:ext cx="1359535" cy="335280"/>
          </a:xfrm>
          <a:prstGeom prst="rect">
            <a:avLst/>
          </a:prstGeom>
          <a:noFill/>
        </p:spPr>
        <p:txBody>
          <a:bodyPr wrap="square" rtlCol="0">
            <a:spAutoFit/>
          </a:bodyPr>
          <a:lstStyle/>
          <a:p>
            <a:pPr algn="ctr" defTabSz="608965">
              <a:defRPr/>
            </a:pPr>
            <a:r>
              <a:rPr lang="en-US" altLang="zh-CN" sz="1600">
                <a:solidFill>
                  <a:srgbClr val="FFFFFF"/>
                </a:solidFill>
                <a:latin typeface="Impact" charset="0"/>
                <a:ea typeface="楷体_GB2312" pitchFamily="49" charset="-122"/>
                <a:cs typeface="Impact" charset="0"/>
                <a:sym typeface="+mn-ea"/>
              </a:rPr>
              <a:t>Symbolism </a:t>
            </a:r>
            <a:endParaRPr lang="en-US" altLang="zh-CN" sz="1600" b="1">
              <a:solidFill>
                <a:srgbClr val="FFFFFF"/>
              </a:solidFill>
              <a:latin typeface="Impact" charset="0"/>
              <a:ea typeface="楷体" pitchFamily="49" charset="-122"/>
              <a:cs typeface="Impact" charset="0"/>
              <a:sym typeface="+mn-ea"/>
            </a:endParaRPr>
          </a:p>
        </p:txBody>
      </p:sp>
      <p:sp>
        <p:nvSpPr>
          <p:cNvPr id="207" name="文本框 206"/>
          <p:cNvSpPr txBox="1"/>
          <p:nvPr/>
        </p:nvSpPr>
        <p:spPr>
          <a:xfrm>
            <a:off x="615950" y="1850648"/>
            <a:ext cx="8369300" cy="685800"/>
          </a:xfrm>
          <a:prstGeom prst="rect">
            <a:avLst/>
          </a:prstGeom>
          <a:noFill/>
        </p:spPr>
        <p:txBody>
          <a:bodyPr wrap="square" rtlCol="0">
            <a:spAutoFit/>
          </a:bodyPr>
          <a:lstStyle/>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Symbolism is also known as logicalism, </a:t>
            </a:r>
            <a:r>
              <a:rPr lang="en-GB" altLang="zh-CN" sz="1200" dirty="0" err="1">
                <a:solidFill>
                  <a:srgbClr val="333333"/>
                </a:solidFill>
                <a:latin typeface="Arial" charset="0"/>
              </a:rPr>
              <a:t>psychologism</a:t>
            </a:r>
            <a:r>
              <a:rPr lang="zh-CN" altLang="en-US" sz="1200" dirty="0">
                <a:solidFill>
                  <a:srgbClr val="333333"/>
                </a:solidFill>
                <a:latin typeface="Arial" charset="0"/>
              </a:rPr>
              <a:t> </a:t>
            </a:r>
            <a:r>
              <a:rPr lang="en-US" altLang="zh-CN" sz="1200" dirty="0">
                <a:solidFill>
                  <a:srgbClr val="333333"/>
                </a:solidFill>
                <a:latin typeface="Arial" charset="0"/>
              </a:rPr>
              <a:t>or</a:t>
            </a:r>
            <a:r>
              <a:rPr lang="zh-CN" altLang="en-US" sz="1200" dirty="0">
                <a:solidFill>
                  <a:srgbClr val="333333"/>
                </a:solidFill>
                <a:latin typeface="Arial" charset="0"/>
              </a:rPr>
              <a:t> </a:t>
            </a:r>
            <a:r>
              <a:rPr lang="en-GB" altLang="zh-CN" sz="1200" dirty="0" err="1">
                <a:solidFill>
                  <a:srgbClr val="333333"/>
                </a:solidFill>
                <a:latin typeface="Arial" charset="0"/>
              </a:rPr>
              <a:t>computerism</a:t>
            </a:r>
            <a:r>
              <a:rPr lang="zh-CN" altLang="en-US" sz="1200" dirty="0">
                <a:solidFill>
                  <a:srgbClr val="000000">
                    <a:lumMod val="75000"/>
                    <a:lumOff val="25000"/>
                  </a:srgbClr>
                </a:solidFill>
                <a:latin typeface="Arial" charset="0"/>
                <a:ea typeface="楷体_GB2312" pitchFamily="49" charset="-122"/>
                <a:cs typeface="Arial" charset="0"/>
                <a:sym typeface="+mn-ea"/>
              </a:rPr>
              <a:t>. It originated in mathematical logic.</a:t>
            </a:r>
          </a:p>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Principles of symbolism: </a:t>
            </a:r>
            <a:r>
              <a:rPr lang="zh-CN" altLang="en-US" sz="1200" dirty="0">
                <a:solidFill>
                  <a:srgbClr val="C00000"/>
                </a:solidFill>
                <a:latin typeface="Arial" charset="0"/>
                <a:ea typeface="楷体_GB2312" pitchFamily="49" charset="-122"/>
                <a:cs typeface="Arial" charset="0"/>
                <a:sym typeface="+mn-ea"/>
              </a:rPr>
              <a:t>the assumption of a physical symbol system </a:t>
            </a:r>
            <a:r>
              <a:rPr lang="zh-CN" altLang="en-US" sz="1200" dirty="0">
                <a:solidFill>
                  <a:srgbClr val="000000">
                    <a:lumMod val="75000"/>
                    <a:lumOff val="25000"/>
                  </a:srgbClr>
                </a:solidFill>
                <a:latin typeface="Arial" charset="0"/>
                <a:ea typeface="楷体_GB2312" pitchFamily="49" charset="-122"/>
                <a:cs typeface="Arial" charset="0"/>
                <a:sym typeface="+mn-ea"/>
              </a:rPr>
              <a:t>(i.e., symbolic operating system) </a:t>
            </a:r>
            <a:r>
              <a:rPr lang="zh-CN" altLang="en-US" sz="1200" dirty="0">
                <a:solidFill>
                  <a:srgbClr val="C00000"/>
                </a:solidFill>
                <a:latin typeface="Arial" charset="0"/>
                <a:ea typeface="楷体_GB2312" pitchFamily="49" charset="-122"/>
                <a:cs typeface="Arial" charset="0"/>
                <a:sym typeface="+mn-ea"/>
              </a:rPr>
              <a:t>and the principle of </a:t>
            </a:r>
            <a:r>
              <a:rPr lang="en-GB" altLang="zh-CN" sz="1200" dirty="0">
                <a:solidFill>
                  <a:srgbClr val="C00000"/>
                </a:solidFill>
                <a:latin typeface="Arial" charset="0"/>
                <a:ea typeface="楷体_GB2312" pitchFamily="49" charset="-122"/>
                <a:cs typeface="Arial" charset="0"/>
                <a:sym typeface="+mn-ea"/>
              </a:rPr>
              <a:t>limit reasonability</a:t>
            </a:r>
            <a:endParaRPr lang="zh-CN" altLang="en-US" sz="1200" dirty="0">
              <a:solidFill>
                <a:srgbClr val="C00000"/>
              </a:solidFill>
              <a:latin typeface="Arial" charset="0"/>
              <a:ea typeface="楷体_GB2312" pitchFamily="49" charset="-122"/>
              <a:cs typeface="Arial" charset="0"/>
              <a:sym typeface="+mn-ea"/>
            </a:endParaRPr>
          </a:p>
        </p:txBody>
      </p:sp>
      <p:sp>
        <p:nvSpPr>
          <p:cNvPr id="208" name="文本框 207"/>
          <p:cNvSpPr txBox="1"/>
          <p:nvPr/>
        </p:nvSpPr>
        <p:spPr>
          <a:xfrm>
            <a:off x="615950" y="2616098"/>
            <a:ext cx="1584325" cy="335280"/>
          </a:xfrm>
          <a:prstGeom prst="rect">
            <a:avLst/>
          </a:prstGeom>
          <a:noFill/>
        </p:spPr>
        <p:txBody>
          <a:bodyPr wrap="square" rtlCol="0">
            <a:spAutoFit/>
          </a:bodyPr>
          <a:lstStyle/>
          <a:p>
            <a:pPr algn="ctr" defTabSz="608965">
              <a:defRPr/>
            </a:pPr>
            <a:r>
              <a:rPr lang="en-US" altLang="zh-CN" sz="1600" dirty="0">
                <a:solidFill>
                  <a:srgbClr val="FFFFFF"/>
                </a:solidFill>
                <a:latin typeface="Impact" charset="0"/>
                <a:ea typeface="楷体_GB2312" pitchFamily="49" charset="-122"/>
                <a:cs typeface="Impact" charset="0"/>
                <a:sym typeface="+mn-ea"/>
              </a:rPr>
              <a:t>Connectionism</a:t>
            </a:r>
          </a:p>
        </p:txBody>
      </p:sp>
      <p:sp>
        <p:nvSpPr>
          <p:cNvPr id="209" name="文本框 208"/>
          <p:cNvSpPr txBox="1"/>
          <p:nvPr/>
        </p:nvSpPr>
        <p:spPr>
          <a:xfrm>
            <a:off x="615950" y="2943758"/>
            <a:ext cx="8451850" cy="685800"/>
          </a:xfrm>
          <a:prstGeom prst="rect">
            <a:avLst/>
          </a:prstGeom>
          <a:noFill/>
        </p:spPr>
        <p:txBody>
          <a:bodyPr wrap="square" rtlCol="0">
            <a:spAutoFit/>
          </a:bodyPr>
          <a:lstStyle/>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Connectionism is also known as the </a:t>
            </a:r>
            <a:r>
              <a:rPr lang="en-US" altLang="zh-CN" sz="1200" dirty="0">
                <a:solidFill>
                  <a:srgbClr val="000000">
                    <a:lumMod val="75000"/>
                    <a:lumOff val="25000"/>
                  </a:srgbClr>
                </a:solidFill>
                <a:latin typeface="Arial" charset="0"/>
                <a:ea typeface="楷体_GB2312" pitchFamily="49" charset="-122"/>
                <a:cs typeface="Arial" charset="0"/>
                <a:sym typeface="+mn-ea"/>
              </a:rPr>
              <a:t>b</a:t>
            </a:r>
            <a:r>
              <a:rPr lang="en-GB" altLang="zh-CN" sz="1200" dirty="0" err="1">
                <a:solidFill>
                  <a:srgbClr val="000000">
                    <a:lumMod val="75000"/>
                    <a:lumOff val="25000"/>
                  </a:srgbClr>
                </a:solidFill>
                <a:latin typeface="Arial" charset="0"/>
                <a:ea typeface="楷体_GB2312" pitchFamily="49" charset="-122"/>
                <a:cs typeface="Arial" charset="0"/>
                <a:sym typeface="+mn-ea"/>
              </a:rPr>
              <a:t>ionicsism</a:t>
            </a:r>
            <a:r>
              <a:rPr lang="en-GB" altLang="zh-CN" sz="1200" dirty="0">
                <a:solidFill>
                  <a:srgbClr val="000000">
                    <a:lumMod val="75000"/>
                    <a:lumOff val="25000"/>
                  </a:srgbClr>
                </a:solidFill>
                <a:latin typeface="Arial" charset="0"/>
                <a:ea typeface="楷体_GB2312" pitchFamily="49" charset="-122"/>
                <a:cs typeface="Arial" charset="0"/>
                <a:sym typeface="+mn-ea"/>
              </a:rPr>
              <a:t>,</a:t>
            </a:r>
            <a:r>
              <a:rPr lang="zh-CN" altLang="en-US" sz="1200" dirty="0">
                <a:solidFill>
                  <a:srgbClr val="000000">
                    <a:lumMod val="75000"/>
                    <a:lumOff val="25000"/>
                  </a:srgbClr>
                </a:solidFill>
                <a:latin typeface="Arial" charset="0"/>
                <a:ea typeface="楷体_GB2312" pitchFamily="49" charset="-122"/>
                <a:cs typeface="Arial" charset="0"/>
                <a:sym typeface="+mn-ea"/>
              </a:rPr>
              <a:t> </a:t>
            </a:r>
            <a:r>
              <a:rPr lang="en-US" altLang="zh-CN" sz="1200" dirty="0">
                <a:solidFill>
                  <a:srgbClr val="000000">
                    <a:lumMod val="75000"/>
                    <a:lumOff val="25000"/>
                  </a:srgbClr>
                </a:solidFill>
                <a:latin typeface="Arial" charset="0"/>
                <a:ea typeface="楷体_GB2312" pitchFamily="49" charset="-122"/>
                <a:cs typeface="Arial" charset="0"/>
                <a:sym typeface="+mn-ea"/>
              </a:rPr>
              <a:t>or</a:t>
            </a:r>
            <a:r>
              <a:rPr lang="zh-CN" altLang="en-US" sz="1200" dirty="0">
                <a:solidFill>
                  <a:srgbClr val="000000">
                    <a:lumMod val="75000"/>
                    <a:lumOff val="25000"/>
                  </a:srgbClr>
                </a:solidFill>
                <a:latin typeface="Arial" charset="0"/>
                <a:ea typeface="楷体_GB2312" pitchFamily="49" charset="-122"/>
                <a:cs typeface="Arial" charset="0"/>
                <a:sym typeface="+mn-ea"/>
              </a:rPr>
              <a:t> </a:t>
            </a:r>
            <a:r>
              <a:rPr lang="en-US" altLang="zh-CN" sz="1200" dirty="0">
                <a:solidFill>
                  <a:srgbClr val="000000">
                    <a:lumMod val="75000"/>
                    <a:lumOff val="25000"/>
                  </a:srgbClr>
                </a:solidFill>
                <a:latin typeface="Arial" charset="0"/>
                <a:ea typeface="楷体_GB2312" pitchFamily="49" charset="-122"/>
                <a:cs typeface="Arial" charset="0"/>
                <a:sym typeface="+mn-ea"/>
              </a:rPr>
              <a:t>p</a:t>
            </a:r>
            <a:r>
              <a:rPr lang="en-GB" altLang="zh-CN" sz="1200" dirty="0" err="1">
                <a:solidFill>
                  <a:srgbClr val="000000">
                    <a:lumMod val="75000"/>
                    <a:lumOff val="25000"/>
                  </a:srgbClr>
                </a:solidFill>
                <a:latin typeface="Arial" charset="0"/>
                <a:ea typeface="楷体_GB2312" pitchFamily="49" charset="-122"/>
                <a:cs typeface="Arial" charset="0"/>
                <a:sym typeface="+mn-ea"/>
              </a:rPr>
              <a:t>hysiologism</a:t>
            </a:r>
            <a:r>
              <a:rPr lang="zh-CN" altLang="en-US" sz="1200" dirty="0">
                <a:solidFill>
                  <a:srgbClr val="000000">
                    <a:lumMod val="75000"/>
                    <a:lumOff val="25000"/>
                  </a:srgbClr>
                </a:solidFill>
                <a:latin typeface="Arial" charset="0"/>
                <a:ea typeface="楷体_GB2312" pitchFamily="49" charset="-122"/>
                <a:cs typeface="Arial" charset="0"/>
                <a:sym typeface="+mn-ea"/>
              </a:rPr>
              <a:t>. It originated from the study of mimicry, especially the </a:t>
            </a:r>
            <a:r>
              <a:rPr lang="zh-CN" altLang="en-US" sz="1200" dirty="0">
                <a:solidFill>
                  <a:srgbClr val="C00000"/>
                </a:solidFill>
                <a:latin typeface="Arial" charset="0"/>
                <a:ea typeface="楷体_GB2312" pitchFamily="49" charset="-122"/>
                <a:cs typeface="Arial" charset="0"/>
                <a:sym typeface="+mn-ea"/>
              </a:rPr>
              <a:t>model of the human brain</a:t>
            </a:r>
            <a:r>
              <a:rPr lang="zh-CN" altLang="en-US" sz="1200" dirty="0">
                <a:solidFill>
                  <a:srgbClr val="000000">
                    <a:lumMod val="75000"/>
                    <a:lumOff val="25000"/>
                  </a:srgbClr>
                </a:solidFill>
                <a:latin typeface="Arial" charset="0"/>
                <a:ea typeface="楷体_GB2312" pitchFamily="49" charset="-122"/>
                <a:cs typeface="Arial" charset="0"/>
                <a:sym typeface="+mn-ea"/>
              </a:rPr>
              <a:t>. </a:t>
            </a:r>
          </a:p>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The principles of connectionism: </a:t>
            </a:r>
            <a:r>
              <a:rPr lang="en-US" altLang="zh-CN" sz="1200" dirty="0">
                <a:solidFill>
                  <a:srgbClr val="000000">
                    <a:lumMod val="75000"/>
                    <a:lumOff val="25000"/>
                  </a:srgbClr>
                </a:solidFill>
                <a:latin typeface="Arial" charset="0"/>
                <a:ea typeface="楷体_GB2312" pitchFamily="49" charset="-122"/>
                <a:cs typeface="Arial" charset="0"/>
                <a:sym typeface="+mn-ea"/>
              </a:rPr>
              <a:t>neural</a:t>
            </a:r>
            <a:r>
              <a:rPr lang="zh-CN" altLang="en-US" sz="1200" dirty="0">
                <a:solidFill>
                  <a:srgbClr val="000000">
                    <a:lumMod val="75000"/>
                    <a:lumOff val="25000"/>
                  </a:srgbClr>
                </a:solidFill>
                <a:latin typeface="Arial" charset="0"/>
                <a:ea typeface="楷体_GB2312" pitchFamily="49" charset="-122"/>
                <a:cs typeface="Arial" charset="0"/>
                <a:sym typeface="+mn-ea"/>
              </a:rPr>
              <a:t> </a:t>
            </a:r>
            <a:r>
              <a:rPr lang="en-US" altLang="zh-CN" sz="1200" dirty="0">
                <a:solidFill>
                  <a:srgbClr val="000000">
                    <a:lumMod val="75000"/>
                    <a:lumOff val="25000"/>
                  </a:srgbClr>
                </a:solidFill>
                <a:latin typeface="Arial" charset="0"/>
                <a:ea typeface="楷体_GB2312" pitchFamily="49" charset="-122"/>
                <a:cs typeface="Arial" charset="0"/>
                <a:sym typeface="+mn-ea"/>
              </a:rPr>
              <a:t>network(NN)</a:t>
            </a:r>
            <a:r>
              <a:rPr lang="en-GB" altLang="zh-CN" sz="1200" dirty="0">
                <a:solidFill>
                  <a:srgbClr val="000000">
                    <a:lumMod val="75000"/>
                    <a:lumOff val="25000"/>
                  </a:srgbClr>
                </a:solidFill>
                <a:latin typeface="Arial" charset="0"/>
                <a:ea typeface="楷体_GB2312" pitchFamily="49" charset="-122"/>
                <a:cs typeface="Arial" charset="0"/>
                <a:sym typeface="+mn-ea"/>
              </a:rPr>
              <a:t> and connectionism and learning algorithm between NN</a:t>
            </a:r>
            <a:r>
              <a:rPr lang="zh-CN" altLang="en-US" sz="1200" dirty="0">
                <a:solidFill>
                  <a:srgbClr val="000000">
                    <a:lumMod val="75000"/>
                    <a:lumOff val="25000"/>
                  </a:srgbClr>
                </a:solidFill>
                <a:latin typeface="Arial" charset="0"/>
                <a:ea typeface="楷体_GB2312" pitchFamily="49" charset="-122"/>
                <a:cs typeface="Arial" charset="0"/>
                <a:sym typeface="+mn-ea"/>
              </a:rPr>
              <a:t>.</a:t>
            </a:r>
          </a:p>
        </p:txBody>
      </p:sp>
      <p:sp>
        <p:nvSpPr>
          <p:cNvPr id="214" name="文本框 213"/>
          <p:cNvSpPr txBox="1"/>
          <p:nvPr/>
        </p:nvSpPr>
        <p:spPr>
          <a:xfrm>
            <a:off x="621030" y="3718346"/>
            <a:ext cx="1421765" cy="335280"/>
          </a:xfrm>
          <a:prstGeom prst="rect">
            <a:avLst/>
          </a:prstGeom>
          <a:noFill/>
        </p:spPr>
        <p:txBody>
          <a:bodyPr wrap="square" rtlCol="0">
            <a:spAutoFit/>
          </a:bodyPr>
          <a:lstStyle/>
          <a:p>
            <a:pPr algn="ctr" defTabSz="608965">
              <a:defRPr/>
            </a:pPr>
            <a:r>
              <a:rPr lang="en-US" altLang="zh-CN" sz="1600" dirty="0" err="1">
                <a:solidFill>
                  <a:srgbClr val="FFFFFF"/>
                </a:solidFill>
                <a:latin typeface="Impact" charset="0"/>
                <a:ea typeface="楷体_GB2312" pitchFamily="49" charset="-122"/>
                <a:cs typeface="Impact" charset="0"/>
                <a:sym typeface="+mn-ea"/>
              </a:rPr>
              <a:t>Actionism</a:t>
            </a:r>
            <a:endParaRPr lang="en-US" altLang="zh-CN" sz="1600" dirty="0">
              <a:solidFill>
                <a:srgbClr val="FFFFFF"/>
              </a:solidFill>
              <a:latin typeface="Impact" charset="0"/>
              <a:ea typeface="楷体_GB2312" pitchFamily="49" charset="-122"/>
              <a:cs typeface="Impact" charset="0"/>
              <a:sym typeface="+mn-ea"/>
            </a:endParaRPr>
          </a:p>
        </p:txBody>
      </p:sp>
      <p:sp>
        <p:nvSpPr>
          <p:cNvPr id="215" name="文本框 214"/>
          <p:cNvSpPr txBox="1"/>
          <p:nvPr/>
        </p:nvSpPr>
        <p:spPr>
          <a:xfrm>
            <a:off x="621030" y="4103791"/>
            <a:ext cx="7624445" cy="482600"/>
          </a:xfrm>
          <a:prstGeom prst="rect">
            <a:avLst/>
          </a:prstGeom>
          <a:noFill/>
        </p:spPr>
        <p:txBody>
          <a:bodyPr wrap="square" rtlCol="0">
            <a:spAutoFit/>
          </a:bodyPr>
          <a:lstStyle/>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 </a:t>
            </a:r>
            <a:r>
              <a:rPr lang="en-US" altLang="zh-CN" sz="1200" dirty="0">
                <a:solidFill>
                  <a:srgbClr val="000000">
                    <a:lumMod val="75000"/>
                    <a:lumOff val="25000"/>
                  </a:srgbClr>
                </a:solidFill>
                <a:latin typeface="Arial" charset="0"/>
                <a:ea typeface="楷体_GB2312" pitchFamily="49" charset="-122"/>
                <a:cs typeface="Arial" charset="0"/>
                <a:sym typeface="+mn-ea"/>
              </a:rPr>
              <a:t>K</a:t>
            </a:r>
            <a:r>
              <a:rPr lang="zh-CN" altLang="en-US" sz="1200" dirty="0">
                <a:solidFill>
                  <a:srgbClr val="000000">
                    <a:lumMod val="75000"/>
                    <a:lumOff val="25000"/>
                  </a:srgbClr>
                </a:solidFill>
                <a:latin typeface="Arial" charset="0"/>
                <a:ea typeface="楷体_GB2312" pitchFamily="49" charset="-122"/>
                <a:cs typeface="Arial" charset="0"/>
                <a:sym typeface="+mn-ea"/>
              </a:rPr>
              <a:t>nown as evolutionism or the </a:t>
            </a:r>
            <a:r>
              <a:rPr lang="en-US" altLang="zh-CN" sz="1200" dirty="0" err="1">
                <a:solidFill>
                  <a:srgbClr val="000000">
                    <a:lumMod val="75000"/>
                    <a:lumOff val="25000"/>
                  </a:srgbClr>
                </a:solidFill>
                <a:latin typeface="Arial" charset="0"/>
                <a:ea typeface="楷体_GB2312" pitchFamily="49" charset="-122"/>
                <a:cs typeface="Arial" charset="0"/>
                <a:sym typeface="+mn-ea"/>
              </a:rPr>
              <a:t>cyberneticsism</a:t>
            </a:r>
            <a:r>
              <a:rPr lang="zh-CN" altLang="en-US" sz="1200" dirty="0">
                <a:solidFill>
                  <a:srgbClr val="000000">
                    <a:lumMod val="75000"/>
                    <a:lumOff val="25000"/>
                  </a:srgbClr>
                </a:solidFill>
                <a:latin typeface="Arial" charset="0"/>
                <a:ea typeface="楷体_GB2312" pitchFamily="49" charset="-122"/>
                <a:cs typeface="Arial" charset="0"/>
                <a:sym typeface="+mn-ea"/>
              </a:rPr>
              <a:t>.</a:t>
            </a:r>
          </a:p>
          <a:p>
            <a:pPr marL="228600" indent="-228600" defTabSz="608965">
              <a:lnSpc>
                <a:spcPct val="110000"/>
              </a:lnSpc>
              <a:buFont typeface="Arial" charset="0"/>
              <a:buChar char="•"/>
              <a:defRPr/>
            </a:pPr>
            <a:r>
              <a:rPr lang="zh-CN" altLang="en-US" sz="1200" dirty="0">
                <a:solidFill>
                  <a:srgbClr val="000000">
                    <a:lumMod val="75000"/>
                    <a:lumOff val="25000"/>
                  </a:srgbClr>
                </a:solidFill>
                <a:latin typeface="Arial" charset="0"/>
                <a:ea typeface="楷体_GB2312" pitchFamily="49" charset="-122"/>
                <a:cs typeface="Arial" charset="0"/>
                <a:sym typeface="+mn-ea"/>
              </a:rPr>
              <a:t>The principles of </a:t>
            </a:r>
            <a:r>
              <a:rPr lang="en-US" altLang="zh-CN" sz="1200" dirty="0" err="1">
                <a:solidFill>
                  <a:srgbClr val="000000">
                    <a:lumMod val="75000"/>
                    <a:lumOff val="25000"/>
                  </a:srgbClr>
                </a:solidFill>
                <a:latin typeface="Arial" charset="0"/>
                <a:ea typeface="楷体_GB2312" pitchFamily="49" charset="-122"/>
                <a:cs typeface="Arial" charset="0"/>
                <a:sym typeface="+mn-ea"/>
              </a:rPr>
              <a:t>Actionism</a:t>
            </a:r>
            <a:r>
              <a:rPr lang="zh-CN" altLang="en-US" sz="1200" dirty="0">
                <a:solidFill>
                  <a:srgbClr val="000000">
                    <a:lumMod val="75000"/>
                    <a:lumOff val="25000"/>
                  </a:srgbClr>
                </a:solidFill>
                <a:latin typeface="Arial" charset="0"/>
                <a:ea typeface="楷体_GB2312" pitchFamily="49" charset="-122"/>
                <a:cs typeface="Arial" charset="0"/>
                <a:sym typeface="+mn-ea"/>
              </a:rPr>
              <a:t>: </a:t>
            </a:r>
            <a:r>
              <a:rPr lang="zh-CN" altLang="en-US" sz="1200" dirty="0">
                <a:solidFill>
                  <a:srgbClr val="C00000"/>
                </a:solidFill>
                <a:latin typeface="Arial" charset="0"/>
                <a:ea typeface="楷体_GB2312" pitchFamily="49" charset="-122"/>
                <a:cs typeface="Arial" charset="0"/>
                <a:sym typeface="+mn-ea"/>
              </a:rPr>
              <a:t>cybernetics and </a:t>
            </a:r>
            <a:r>
              <a:rPr lang="en-GB" altLang="zh-CN" sz="1200" dirty="0">
                <a:solidFill>
                  <a:srgbClr val="C00000"/>
                </a:solidFill>
                <a:latin typeface="Arial" charset="0"/>
                <a:ea typeface="楷体_GB2312" pitchFamily="49" charset="-122"/>
                <a:cs typeface="Arial" charset="0"/>
                <a:sym typeface="+mn-ea"/>
              </a:rPr>
              <a:t>control principle of  perception action</a:t>
            </a:r>
            <a:r>
              <a:rPr lang="en-GB" altLang="zh-CN" sz="1200" dirty="0">
                <a:solidFill>
                  <a:srgbClr val="000000">
                    <a:lumMod val="75000"/>
                    <a:lumOff val="25000"/>
                  </a:srgbClr>
                </a:solidFill>
                <a:latin typeface="Arial" charset="0"/>
                <a:ea typeface="楷体_GB2312" pitchFamily="49" charset="-122"/>
                <a:cs typeface="Arial" charset="0"/>
                <a:sym typeface="+mn-ea"/>
              </a:rPr>
              <a:t>.</a:t>
            </a:r>
            <a:endParaRPr lang="zh-CN" altLang="en-US" sz="1200" dirty="0">
              <a:solidFill>
                <a:srgbClr val="000000">
                  <a:lumMod val="75000"/>
                  <a:lumOff val="25000"/>
                </a:srgbClr>
              </a:solidFill>
              <a:latin typeface="Arial" charset="0"/>
              <a:ea typeface="楷体_GB2312" pitchFamily="49" charset="-122"/>
              <a:cs typeface="Arial" charset="0"/>
              <a:sym typeface="+mn-ea"/>
            </a:endParaRPr>
          </a:p>
        </p:txBody>
      </p:sp>
      <p:sp>
        <p:nvSpPr>
          <p:cNvPr id="18" name="文本框 17">
            <a:extLst>
              <a:ext uri="{FF2B5EF4-FFF2-40B4-BE49-F238E27FC236}">
                <a16:creationId xmlns:a16="http://schemas.microsoft.com/office/drawing/2014/main" id="{555BE26C-7365-407C-93A4-585C27198CD9}"/>
              </a:ext>
            </a:extLst>
          </p:cNvPr>
          <p:cNvSpPr txBox="1"/>
          <p:nvPr/>
        </p:nvSpPr>
        <p:spPr>
          <a:xfrm>
            <a:off x="4363415" y="2309614"/>
            <a:ext cx="4164635" cy="276999"/>
          </a:xfrm>
          <a:prstGeom prst="rect">
            <a:avLst/>
          </a:prstGeom>
          <a:noFill/>
        </p:spPr>
        <p:txBody>
          <a:bodyPr wrap="square">
            <a:spAutoFit/>
          </a:bodyPr>
          <a:lstStyle/>
          <a:p>
            <a:r>
              <a:rPr lang="en-US" altLang="zh-CN" sz="1200" dirty="0">
                <a:solidFill>
                  <a:srgbClr val="000000">
                    <a:lumMod val="75000"/>
                    <a:lumOff val="25000"/>
                  </a:srgbClr>
                </a:solidFill>
                <a:latin typeface="Arial" charset="0"/>
                <a:ea typeface="楷体_GB2312" pitchFamily="49" charset="-122"/>
                <a:cs typeface="Arial" charset="0"/>
              </a:rPr>
              <a:t>Representatives are Newell, Shaw, Simon and Nelson</a:t>
            </a:r>
            <a:endParaRPr lang="zh-CN" altLang="en-US" sz="1200" dirty="0">
              <a:solidFill>
                <a:srgbClr val="000000">
                  <a:lumMod val="75000"/>
                  <a:lumOff val="25000"/>
                </a:srgbClr>
              </a:solidFill>
              <a:latin typeface="Arial" charset="0"/>
              <a:ea typeface="楷体_GB2312" pitchFamily="49" charset="-122"/>
              <a:cs typeface="Arial" charset="0"/>
            </a:endParaRPr>
          </a:p>
        </p:txBody>
      </p:sp>
      <p:sp>
        <p:nvSpPr>
          <p:cNvPr id="20" name="文本框 19">
            <a:extLst>
              <a:ext uri="{FF2B5EF4-FFF2-40B4-BE49-F238E27FC236}">
                <a16:creationId xmlns:a16="http://schemas.microsoft.com/office/drawing/2014/main" id="{97E5D880-4DCE-40C3-8521-DBA3C779B781}"/>
              </a:ext>
            </a:extLst>
          </p:cNvPr>
          <p:cNvSpPr txBox="1"/>
          <p:nvPr/>
        </p:nvSpPr>
        <p:spPr>
          <a:xfrm>
            <a:off x="4990627" y="4126401"/>
            <a:ext cx="3934816" cy="276999"/>
          </a:xfrm>
          <a:prstGeom prst="rect">
            <a:avLst/>
          </a:prstGeom>
          <a:noFill/>
        </p:spPr>
        <p:txBody>
          <a:bodyPr wrap="square">
            <a:spAutoFit/>
          </a:bodyPr>
          <a:lstStyle/>
          <a:p>
            <a:r>
              <a:rPr lang="en-US" altLang="zh-CN" sz="1200" dirty="0"/>
              <a:t>Wiener and McCulloch, Qian </a:t>
            </a:r>
            <a:r>
              <a:rPr lang="en-US" altLang="zh-CN" sz="1200" dirty="0" err="1"/>
              <a:t>Xuesen</a:t>
            </a:r>
            <a:endParaRPr lang="zh-CN" altLang="en-US"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6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2965" y="4403"/>
                <a:ext cx="13777" cy="2003"/>
              </a:xfrm>
              <a:prstGeom prst="rect">
                <a:avLst/>
              </a:prstGeom>
              <a:noFill/>
            </p:spPr>
            <p:txBody>
              <a:bodyPr wrap="square" rtlCol="0">
                <a:spAutoFit/>
              </a:bodyPr>
              <a:lstStyle/>
              <a:p>
                <a:pPr algn="ctr"/>
                <a:r>
                  <a:rPr lang="en-US" altLang="zh-CN" sz="4400" dirty="0">
                    <a:ln w="0">
                      <a:solidFill>
                        <a:schemeClr val="bg1"/>
                      </a:solidFill>
                    </a:ln>
                    <a:solidFill>
                      <a:schemeClr val="tx1">
                        <a:lumMod val="75000"/>
                        <a:lumOff val="25000"/>
                      </a:schemeClr>
                    </a:solidFill>
                    <a:effectLst/>
                    <a:latin typeface="Impact" charset="0"/>
                    <a:cs typeface="Impact" charset="0"/>
                  </a:rPr>
                  <a:t> Intelligent Agent</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Intelligent agent</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96545" y="1137285"/>
            <a:ext cx="2540000" cy="368300"/>
          </a:xfrm>
          <a:prstGeom prst="rect">
            <a:avLst/>
          </a:prstGeom>
          <a:noFill/>
        </p:spPr>
        <p:txBody>
          <a:bodyPr wrap="square" rtlCol="0" anchor="t">
            <a:spAutoFit/>
          </a:bodyPr>
          <a:lstStyle/>
          <a:p>
            <a:r>
              <a:rPr lang="zh-CN" altLang="en-US" b="1"/>
              <a:t>Basic Concept</a:t>
            </a:r>
          </a:p>
        </p:txBody>
      </p:sp>
      <p:grpSp>
        <p:nvGrpSpPr>
          <p:cNvPr id="9" name="组合 8"/>
          <p:cNvGrpSpPr/>
          <p:nvPr/>
        </p:nvGrpSpPr>
        <p:grpSpPr>
          <a:xfrm>
            <a:off x="233045" y="1460500"/>
            <a:ext cx="8843645" cy="650240"/>
            <a:chOff x="367" y="2300"/>
            <a:chExt cx="13927" cy="1024"/>
          </a:xfrm>
        </p:grpSpPr>
        <p:grpSp>
          <p:nvGrpSpPr>
            <p:cNvPr id="78" name="组合 77"/>
            <p:cNvGrpSpPr/>
            <p:nvPr>
              <p:custDataLst>
                <p:tags r:id="rId1"/>
              </p:custDataLst>
            </p:nvPr>
          </p:nvGrpSpPr>
          <p:grpSpPr>
            <a:xfrm>
              <a:off x="367" y="2300"/>
              <a:ext cx="13581" cy="1025"/>
              <a:chOff x="954" y="5827"/>
              <a:chExt cx="11706" cy="1774"/>
            </a:xfrm>
          </p:grpSpPr>
          <p:sp>
            <p:nvSpPr>
              <p:cNvPr id="79" name="矩形 78"/>
              <p:cNvSpPr/>
              <p:nvPr>
                <p:custDataLst>
                  <p:tags r:id="rId2"/>
                </p:custDataLst>
              </p:nvPr>
            </p:nvSpPr>
            <p:spPr>
              <a:xfrm>
                <a:off x="1203" y="5827"/>
                <a:ext cx="11210" cy="1775"/>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custDataLst>
                  <p:tags r:id="rId3"/>
                </p:custDataLst>
              </p:nvPr>
            </p:nvGrpSpPr>
            <p:grpSpPr>
              <a:xfrm>
                <a:off x="954" y="6669"/>
                <a:ext cx="515" cy="432"/>
                <a:chOff x="5548" y="6005"/>
                <a:chExt cx="700" cy="613"/>
              </a:xfrm>
            </p:grpSpPr>
            <p:sp>
              <p:nvSpPr>
                <p:cNvPr id="81" name="等腰三角形 80"/>
                <p:cNvSpPr/>
                <p:nvPr>
                  <p:custDataLst>
                    <p:tags r:id="rId7"/>
                  </p:custDataLst>
                </p:nvPr>
              </p:nvSpPr>
              <p:spPr>
                <a:xfrm>
                  <a:off x="5548" y="6062"/>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8"/>
                  </p:custDataLst>
                </p:nvPr>
              </p:nvSpPr>
              <p:spPr>
                <a:xfrm>
                  <a:off x="5788" y="60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custDataLst>
                  <p:tags r:id="rId4"/>
                </p:custDataLst>
              </p:nvPr>
            </p:nvGrpSpPr>
            <p:grpSpPr>
              <a:xfrm>
                <a:off x="12146" y="6290"/>
                <a:ext cx="515" cy="419"/>
                <a:chOff x="13121" y="3805"/>
                <a:chExt cx="700" cy="594"/>
              </a:xfrm>
            </p:grpSpPr>
            <p:sp>
              <p:nvSpPr>
                <p:cNvPr id="84" name="等腰三角形 83"/>
                <p:cNvSpPr/>
                <p:nvPr>
                  <p:custDataLst>
                    <p:tags r:id="rId5"/>
                  </p:custDataLst>
                </p:nvPr>
              </p:nvSpPr>
              <p:spPr>
                <a:xfrm>
                  <a:off x="13121" y="3843"/>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6"/>
                  </p:custDataLst>
                </p:nvPr>
              </p:nvSpPr>
              <p:spPr>
                <a:xfrm>
                  <a:off x="13361" y="38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文本框 2"/>
            <p:cNvSpPr txBox="1"/>
            <p:nvPr/>
          </p:nvSpPr>
          <p:spPr>
            <a:xfrm>
              <a:off x="860" y="2364"/>
              <a:ext cx="13434" cy="919"/>
            </a:xfrm>
            <a:prstGeom prst="rect">
              <a:avLst/>
            </a:prstGeom>
            <a:noFill/>
          </p:spPr>
          <p:txBody>
            <a:bodyPr wrap="square" rtlCol="0" anchor="t">
              <a:spAutoFit/>
            </a:bodyPr>
            <a:lstStyle/>
            <a:p>
              <a:r>
                <a:rPr lang="zh-CN" altLang="en-US" sz="1600" dirty="0"/>
                <a:t>Concept: An intelligent </a:t>
              </a:r>
              <a:r>
                <a:rPr lang="en-GB" altLang="zh-CN" sz="1600" dirty="0"/>
                <a:t>agent</a:t>
              </a:r>
              <a:r>
                <a:rPr lang="zh-CN" altLang="en-US" sz="1600" dirty="0"/>
                <a:t> is something (thing) that perceives its environment through sensors and acts on that environment through actuators.</a:t>
              </a:r>
            </a:p>
          </p:txBody>
        </p:sp>
      </p:grpSp>
      <p:pic>
        <p:nvPicPr>
          <p:cNvPr id="103" name="图片 102"/>
          <p:cNvPicPr/>
          <p:nvPr/>
        </p:nvPicPr>
        <p:blipFill>
          <a:blip r:embed="rId11">
            <a:clrChange>
              <a:clrFrom>
                <a:srgbClr val="FFFFFF">
                  <a:alpha val="100000"/>
                </a:srgbClr>
              </a:clrFrom>
              <a:clrTo>
                <a:srgbClr val="FFFFFF">
                  <a:alpha val="100000"/>
                  <a:alpha val="0"/>
                </a:srgbClr>
              </a:clrTo>
            </a:clrChange>
          </a:blip>
          <a:stretch>
            <a:fillRect/>
          </a:stretch>
        </p:blipFill>
        <p:spPr>
          <a:xfrm>
            <a:off x="534670" y="2503805"/>
            <a:ext cx="3726815" cy="2185670"/>
          </a:xfrm>
          <a:prstGeom prst="rect">
            <a:avLst/>
          </a:prstGeom>
          <a:noFill/>
          <a:ln w="9525">
            <a:noFill/>
          </a:ln>
        </p:spPr>
      </p:pic>
      <p:sp>
        <p:nvSpPr>
          <p:cNvPr id="6" name="文本框 5"/>
          <p:cNvSpPr txBox="1"/>
          <p:nvPr/>
        </p:nvSpPr>
        <p:spPr>
          <a:xfrm>
            <a:off x="304800" y="2135505"/>
            <a:ext cx="6545580" cy="368300"/>
          </a:xfrm>
          <a:prstGeom prst="rect">
            <a:avLst/>
          </a:prstGeom>
          <a:noFill/>
        </p:spPr>
        <p:txBody>
          <a:bodyPr wrap="square" rtlCol="0" anchor="t">
            <a:spAutoFit/>
          </a:bodyPr>
          <a:lstStyle/>
          <a:p>
            <a:r>
              <a:rPr lang="zh-CN" altLang="en-US" b="1" dirty="0"/>
              <a:t>Interaction of the intelligent </a:t>
            </a:r>
            <a:r>
              <a:rPr lang="en-GB" altLang="zh-CN" b="1" dirty="0"/>
              <a:t>agent</a:t>
            </a:r>
            <a:r>
              <a:rPr lang="zh-CN" altLang="en-US" b="1" dirty="0"/>
              <a:t> with the environment</a:t>
            </a:r>
          </a:p>
        </p:txBody>
      </p:sp>
      <p:sp>
        <p:nvSpPr>
          <p:cNvPr id="7" name="文本框 6"/>
          <p:cNvSpPr txBox="1"/>
          <p:nvPr/>
        </p:nvSpPr>
        <p:spPr>
          <a:xfrm>
            <a:off x="4990465" y="2909570"/>
            <a:ext cx="3930511" cy="1837939"/>
          </a:xfrm>
          <a:prstGeom prst="rect">
            <a:avLst/>
          </a:prstGeom>
          <a:noFill/>
        </p:spPr>
        <p:txBody>
          <a:bodyPr wrap="square" rtlCol="0" anchor="t">
            <a:spAutoFit/>
          </a:bodyPr>
          <a:lstStyle/>
          <a:p>
            <a:pPr marL="285750" indent="-285750">
              <a:lnSpc>
                <a:spcPct val="120000"/>
              </a:lnSpc>
              <a:buFont typeface="Arial" charset="0"/>
              <a:buChar char="•"/>
            </a:pPr>
            <a:r>
              <a:rPr lang="en-US" altLang="zh-CN" sz="1600" dirty="0"/>
              <a:t>Passive agents or goal-less agents (such as objects in simple simulations)</a:t>
            </a:r>
          </a:p>
          <a:p>
            <a:pPr marL="285750" indent="-285750">
              <a:lnSpc>
                <a:spcPct val="120000"/>
              </a:lnSpc>
              <a:buFont typeface="Arial" charset="0"/>
              <a:buChar char="•"/>
            </a:pPr>
            <a:r>
              <a:rPr lang="en-US" altLang="zh-CN" sz="1600" dirty="0"/>
              <a:t>Agents with simple goals (such as birds in a flock)</a:t>
            </a:r>
          </a:p>
          <a:p>
            <a:pPr marL="285750" indent="-285750">
              <a:lnSpc>
                <a:spcPct val="120000"/>
              </a:lnSpc>
              <a:buFont typeface="Arial" charset="0"/>
              <a:buChar char="•"/>
            </a:pPr>
            <a:r>
              <a:rPr lang="en-US" altLang="zh-CN" sz="1600" dirty="0"/>
              <a:t>Cognitive agents (with complex computation)</a:t>
            </a:r>
            <a:endParaRPr lang="zh-CN" altLang="en-US" sz="1600" dirty="0"/>
          </a:p>
        </p:txBody>
      </p:sp>
      <p:sp>
        <p:nvSpPr>
          <p:cNvPr id="8" name="文本框 7"/>
          <p:cNvSpPr txBox="1"/>
          <p:nvPr/>
        </p:nvSpPr>
        <p:spPr>
          <a:xfrm>
            <a:off x="4990465" y="2554605"/>
            <a:ext cx="2540000" cy="368300"/>
          </a:xfrm>
          <a:prstGeom prst="rect">
            <a:avLst/>
          </a:prstGeom>
          <a:noFill/>
        </p:spPr>
        <p:txBody>
          <a:bodyPr wrap="square" rtlCol="0" anchor="t">
            <a:spAutoFit/>
          </a:bodyPr>
          <a:lstStyle/>
          <a:p>
            <a:r>
              <a:rPr lang="zh-CN" altLang="en-US" b="1"/>
              <a:t>Examples.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1000"/>
                                        <p:tgtEl>
                                          <p:spTgt spid="103"/>
                                        </p:tgtEl>
                                      </p:cBhvr>
                                    </p:animEffect>
                                    <p:anim calcmode="lin" valueType="num">
                                      <p:cBhvr>
                                        <p:cTn id="26" dur="1000" fill="hold"/>
                                        <p:tgtEl>
                                          <p:spTgt spid="103"/>
                                        </p:tgtEl>
                                        <p:attrNameLst>
                                          <p:attrName>ppt_x</p:attrName>
                                        </p:attrNameLst>
                                      </p:cBhvr>
                                      <p:tavLst>
                                        <p:tav tm="0">
                                          <p:val>
                                            <p:strVal val="#ppt_x"/>
                                          </p:val>
                                        </p:tav>
                                        <p:tav tm="100000">
                                          <p:val>
                                            <p:strVal val="#ppt_x"/>
                                          </p:val>
                                        </p:tav>
                                      </p:tavLst>
                                    </p:anim>
                                    <p:anim calcmode="lin" valueType="num">
                                      <p:cBhvr>
                                        <p:cTn id="27" dur="1000" fill="hold"/>
                                        <p:tgtEl>
                                          <p:spTgt spid="10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Intelligent agent</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2050" name="Picture 2">
            <a:extLst>
              <a:ext uri="{FF2B5EF4-FFF2-40B4-BE49-F238E27FC236}">
                <a16:creationId xmlns:a16="http://schemas.microsoft.com/office/drawing/2014/main" id="{42E155F7-BE00-4E60-8FEC-9DB8A8272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152"/>
          <a:stretch/>
        </p:blipFill>
        <p:spPr bwMode="auto">
          <a:xfrm>
            <a:off x="-45513" y="1308860"/>
            <a:ext cx="5737308" cy="3350292"/>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92BC4A47-ECAE-4F6E-AA02-D700828EDB37}"/>
              </a:ext>
            </a:extLst>
          </p:cNvPr>
          <p:cNvSpPr txBox="1"/>
          <p:nvPr/>
        </p:nvSpPr>
        <p:spPr>
          <a:xfrm>
            <a:off x="382725" y="1069663"/>
            <a:ext cx="6104964" cy="276999"/>
          </a:xfrm>
          <a:prstGeom prst="rect">
            <a:avLst/>
          </a:prstGeom>
          <a:noFill/>
        </p:spPr>
        <p:txBody>
          <a:bodyPr wrap="square">
            <a:spAutoFit/>
          </a:bodyPr>
          <a:lstStyle/>
          <a:p>
            <a:r>
              <a:rPr lang="en-US" altLang="zh-CN" sz="1200" dirty="0"/>
              <a:t>The Rise and Potential of Large Language Model Based Agents: A Survey</a:t>
            </a:r>
            <a:endParaRPr lang="zh-CN" altLang="en-US" sz="1200" dirty="0"/>
          </a:p>
        </p:txBody>
      </p:sp>
      <p:sp>
        <p:nvSpPr>
          <p:cNvPr id="25" name="文本框 24">
            <a:extLst>
              <a:ext uri="{FF2B5EF4-FFF2-40B4-BE49-F238E27FC236}">
                <a16:creationId xmlns:a16="http://schemas.microsoft.com/office/drawing/2014/main" id="{61436E21-DBF2-4856-A134-221BC02F8015}"/>
              </a:ext>
            </a:extLst>
          </p:cNvPr>
          <p:cNvSpPr txBox="1"/>
          <p:nvPr/>
        </p:nvSpPr>
        <p:spPr>
          <a:xfrm>
            <a:off x="5904347" y="2030099"/>
            <a:ext cx="3064407" cy="523220"/>
          </a:xfrm>
          <a:prstGeom prst="rect">
            <a:avLst/>
          </a:prstGeom>
          <a:noFill/>
        </p:spPr>
        <p:txBody>
          <a:bodyPr wrap="square">
            <a:spAutoFit/>
          </a:bodyPr>
          <a:lstStyle/>
          <a:p>
            <a:r>
              <a:rPr lang="en-US" altLang="zh-CN" sz="1400" dirty="0"/>
              <a:t>AI Agents based on large language models (LLMs)</a:t>
            </a:r>
            <a:endParaRPr lang="zh-CN" altLang="en-US" sz="1400" dirty="0"/>
          </a:p>
        </p:txBody>
      </p:sp>
      <p:sp>
        <p:nvSpPr>
          <p:cNvPr id="27" name="文本框 26">
            <a:extLst>
              <a:ext uri="{FF2B5EF4-FFF2-40B4-BE49-F238E27FC236}">
                <a16:creationId xmlns:a16="http://schemas.microsoft.com/office/drawing/2014/main" id="{5A9544AA-9C63-4087-92B0-2E99A94CF6F3}"/>
              </a:ext>
            </a:extLst>
          </p:cNvPr>
          <p:cNvSpPr txBox="1"/>
          <p:nvPr/>
        </p:nvSpPr>
        <p:spPr>
          <a:xfrm>
            <a:off x="5691795" y="3843102"/>
            <a:ext cx="3489512" cy="276999"/>
          </a:xfrm>
          <a:prstGeom prst="rect">
            <a:avLst/>
          </a:prstGeom>
          <a:noFill/>
        </p:spPr>
        <p:txBody>
          <a:bodyPr wrap="square">
            <a:spAutoFit/>
          </a:bodyPr>
          <a:lstStyle/>
          <a:p>
            <a:r>
              <a:rPr lang="zh-CN" altLang="en-US" sz="1200" dirty="0"/>
              <a:t>https://www.youtube.com/watch?v=qpJl1IOx4-w</a:t>
            </a:r>
          </a:p>
        </p:txBody>
      </p:sp>
      <p:pic>
        <p:nvPicPr>
          <p:cNvPr id="2054" name="Picture 6">
            <a:extLst>
              <a:ext uri="{FF2B5EF4-FFF2-40B4-BE49-F238E27FC236}">
                <a16:creationId xmlns:a16="http://schemas.microsoft.com/office/drawing/2014/main" id="{7809EDF9-93D1-47F0-98FB-845DC9F7E2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186" y="2553319"/>
            <a:ext cx="3252693" cy="12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643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493395" y="1116330"/>
            <a:ext cx="3895090" cy="368300"/>
          </a:xfrm>
          <a:prstGeom prst="rect">
            <a:avLst/>
          </a:prstGeom>
          <a:noFill/>
        </p:spPr>
        <p:txBody>
          <a:bodyPr wrap="square" rtlCol="0" anchor="t">
            <a:spAutoFit/>
          </a:bodyPr>
          <a:lstStyle/>
          <a:p>
            <a:r>
              <a:rPr lang="en-US" altLang="zh-CN" b="1" dirty="0"/>
              <a:t>D</a:t>
            </a:r>
            <a:r>
              <a:rPr lang="zh-CN" altLang="en-US" b="1" dirty="0"/>
              <a:t>efinition</a:t>
            </a:r>
          </a:p>
        </p:txBody>
      </p:sp>
      <p:sp>
        <p:nvSpPr>
          <p:cNvPr id="3" name="文本框 2"/>
          <p:cNvSpPr txBox="1"/>
          <p:nvPr/>
        </p:nvSpPr>
        <p:spPr>
          <a:xfrm>
            <a:off x="711835" y="1515110"/>
            <a:ext cx="7720330" cy="699166"/>
          </a:xfrm>
          <a:prstGeom prst="rect">
            <a:avLst/>
          </a:prstGeom>
          <a:noFill/>
        </p:spPr>
        <p:txBody>
          <a:bodyPr wrap="square" rtlCol="0" anchor="t">
            <a:spAutoFit/>
          </a:bodyPr>
          <a:lstStyle/>
          <a:p>
            <a:pPr>
              <a:lnSpc>
                <a:spcPct val="130000"/>
              </a:lnSpc>
            </a:pPr>
            <a:r>
              <a:rPr lang="zh-CN" altLang="en-US" sz="1600" dirty="0"/>
              <a:t>Given a perceptual sequence - find the FWI, this can be achieved by means of an intelligent </a:t>
            </a:r>
            <a:r>
              <a:rPr lang="en-GB" altLang="zh-CN" sz="1600" dirty="0"/>
              <a:t>agent</a:t>
            </a:r>
            <a:r>
              <a:rPr lang="zh-CN" altLang="en-US" sz="1600" dirty="0"/>
              <a:t> function, abstractly expressed mathematically as</a:t>
            </a:r>
          </a:p>
        </p:txBody>
      </p:sp>
      <p:pic>
        <p:nvPicPr>
          <p:cNvPr id="104" name="图片 103"/>
          <p:cNvPicPr/>
          <p:nvPr/>
        </p:nvPicPr>
        <p:blipFill>
          <a:blip r:embed="rId3">
            <a:clrChange>
              <a:clrFrom>
                <a:srgbClr val="FFFFFF">
                  <a:alpha val="100000"/>
                </a:srgbClr>
              </a:clrFrom>
              <a:clrTo>
                <a:srgbClr val="FFFFFF">
                  <a:alpha val="100000"/>
                  <a:alpha val="0"/>
                </a:srgbClr>
              </a:clrTo>
            </a:clrChange>
          </a:blip>
          <a:stretch>
            <a:fillRect/>
          </a:stretch>
        </p:blipFill>
        <p:spPr>
          <a:xfrm>
            <a:off x="3471228" y="2462530"/>
            <a:ext cx="2200275" cy="485775"/>
          </a:xfrm>
          <a:prstGeom prst="rect">
            <a:avLst/>
          </a:prstGeom>
          <a:noFill/>
          <a:ln w="9525">
            <a:noFill/>
          </a:ln>
        </p:spPr>
      </p:pic>
      <p:sp>
        <p:nvSpPr>
          <p:cNvPr id="7" name="文本框 6"/>
          <p:cNvSpPr txBox="1"/>
          <p:nvPr/>
        </p:nvSpPr>
        <p:spPr>
          <a:xfrm>
            <a:off x="711835" y="3033395"/>
            <a:ext cx="7816850" cy="1198880"/>
          </a:xfrm>
          <a:prstGeom prst="rect">
            <a:avLst/>
          </a:prstGeom>
          <a:noFill/>
        </p:spPr>
        <p:txBody>
          <a:bodyPr wrap="square" rtlCol="0" anchor="t">
            <a:spAutoFit/>
          </a:bodyPr>
          <a:lstStyle/>
          <a:p>
            <a:pPr>
              <a:lnSpc>
                <a:spcPct val="150000"/>
              </a:lnSpc>
            </a:pPr>
            <a:r>
              <a:rPr lang="zh-CN" altLang="en-US" sz="1600" dirty="0"/>
              <a:t>Instead, smart</a:t>
            </a:r>
            <a:r>
              <a:rPr lang="en-GB" altLang="zh-CN" sz="1600" dirty="0"/>
              <a:t>agent</a:t>
            </a:r>
            <a:r>
              <a:rPr lang="zh-CN" altLang="en-US" sz="1600" dirty="0"/>
              <a:t> functions are implemented by specific smart</a:t>
            </a:r>
            <a:r>
              <a:rPr lang="en-GB" altLang="zh-CN" sz="1600" dirty="0"/>
              <a:t>agent</a:t>
            </a:r>
            <a:r>
              <a:rPr lang="zh-CN" altLang="en-US" sz="1600" dirty="0"/>
              <a:t> programs that operate on the smart</a:t>
            </a:r>
            <a:r>
              <a:rPr lang="en-GB" altLang="zh-CN" sz="1600" dirty="0"/>
              <a:t>agent</a:t>
            </a:r>
            <a:r>
              <a:rPr lang="zh-CN" altLang="en-US" sz="1600" dirty="0"/>
              <a:t>'s own architecture. In summary, an intelligent </a:t>
            </a:r>
            <a:r>
              <a:rPr lang="en-GB" altLang="zh-CN" sz="1600" dirty="0"/>
              <a:t>agent</a:t>
            </a:r>
            <a:r>
              <a:rPr lang="zh-CN" altLang="en-US" sz="1600" dirty="0"/>
              <a:t> can be defined as: Intelligent </a:t>
            </a:r>
            <a:r>
              <a:rPr lang="en-GB" altLang="zh-CN" sz="1600" dirty="0"/>
              <a:t>agent</a:t>
            </a:r>
            <a:r>
              <a:rPr lang="zh-CN" altLang="en-US" sz="1600" dirty="0"/>
              <a:t> = Architecture + Program</a:t>
            </a:r>
          </a:p>
        </p:txBody>
      </p:sp>
      <p:sp>
        <p:nvSpPr>
          <p:cNvPr id="9"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Intelligent agent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anim calcmode="lin" valueType="num">
                                      <p:cBhvr>
                                        <p:cTn id="20" dur="1000" fill="hold"/>
                                        <p:tgtEl>
                                          <p:spTgt spid="104"/>
                                        </p:tgtEl>
                                        <p:attrNameLst>
                                          <p:attrName>ppt_x</p:attrName>
                                        </p:attrNameLst>
                                      </p:cBhvr>
                                      <p:tavLst>
                                        <p:tav tm="0">
                                          <p:val>
                                            <p:strVal val="#ppt_x"/>
                                          </p:val>
                                        </p:tav>
                                        <p:tav tm="100000">
                                          <p:val>
                                            <p:strVal val="#ppt_x"/>
                                          </p:val>
                                        </p:tav>
                                      </p:tavLst>
                                    </p:anim>
                                    <p:anim calcmode="lin" valueType="num">
                                      <p:cBhvr>
                                        <p:cTn id="21" dur="1000" fill="hold"/>
                                        <p:tgtEl>
                                          <p:spTgt spid="10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Rational agents</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433705" y="1056640"/>
            <a:ext cx="2540000" cy="368300"/>
          </a:xfrm>
          <a:prstGeom prst="rect">
            <a:avLst/>
          </a:prstGeom>
          <a:noFill/>
        </p:spPr>
        <p:txBody>
          <a:bodyPr wrap="square" rtlCol="0" anchor="t">
            <a:spAutoFit/>
          </a:bodyPr>
          <a:lstStyle/>
          <a:p>
            <a:r>
              <a:rPr lang="zh-CN" altLang="en-US" b="1"/>
              <a:t>Definition</a:t>
            </a:r>
          </a:p>
        </p:txBody>
      </p:sp>
      <p:sp>
        <p:nvSpPr>
          <p:cNvPr id="3" name="文本框 2"/>
          <p:cNvSpPr txBox="1"/>
          <p:nvPr/>
        </p:nvSpPr>
        <p:spPr>
          <a:xfrm>
            <a:off x="638810" y="1378585"/>
            <a:ext cx="8059420" cy="929640"/>
          </a:xfrm>
          <a:prstGeom prst="rect">
            <a:avLst/>
          </a:prstGeom>
          <a:noFill/>
        </p:spPr>
        <p:txBody>
          <a:bodyPr wrap="square" rtlCol="0" anchor="t">
            <a:spAutoFit/>
          </a:bodyPr>
          <a:lstStyle/>
          <a:p>
            <a:pPr>
              <a:lnSpc>
                <a:spcPct val="130000"/>
              </a:lnSpc>
            </a:pPr>
            <a:r>
              <a:rPr lang="zh-CN" altLang="en-US" sz="1400" dirty="0">
                <a:solidFill>
                  <a:srgbClr val="C00000"/>
                </a:solidFill>
              </a:rPr>
              <a:t>For each possible perceptual sequence, </a:t>
            </a:r>
            <a:r>
              <a:rPr lang="zh-CN" altLang="en-US" sz="1400" dirty="0"/>
              <a:t>based on the evidence provided by the known perceptual sequences and the a priori knowledge the intelligence has, the rational intelligence should choose the sequence that is expected to</a:t>
            </a:r>
            <a:r>
              <a:rPr lang="en-US" altLang="zh-CN" sz="1400" dirty="0"/>
              <a:t> </a:t>
            </a:r>
            <a:r>
              <a:rPr lang="zh-CN" altLang="en-US" sz="1400" dirty="0"/>
              <a:t>The action </a:t>
            </a:r>
            <a:r>
              <a:rPr lang="zh-CN" altLang="en-US" sz="1400" dirty="0">
                <a:solidFill>
                  <a:srgbClr val="C00000"/>
                </a:solidFill>
              </a:rPr>
              <a:t>that maximizes its performance metric</a:t>
            </a:r>
            <a:r>
              <a:rPr lang="zh-CN" altLang="en-US" sz="1400" dirty="0">
                <a:solidFill>
                  <a:srgbClr val="FF0000"/>
                </a:solidFill>
              </a:rPr>
              <a:t>.</a:t>
            </a:r>
          </a:p>
        </p:txBody>
      </p:sp>
      <p:sp>
        <p:nvSpPr>
          <p:cNvPr id="6" name="文本框 5"/>
          <p:cNvSpPr txBox="1"/>
          <p:nvPr/>
        </p:nvSpPr>
        <p:spPr>
          <a:xfrm>
            <a:off x="433705" y="2344420"/>
            <a:ext cx="6315710" cy="368300"/>
          </a:xfrm>
          <a:prstGeom prst="rect">
            <a:avLst/>
          </a:prstGeom>
          <a:noFill/>
        </p:spPr>
        <p:txBody>
          <a:bodyPr wrap="square" rtlCol="0" anchor="t">
            <a:spAutoFit/>
          </a:bodyPr>
          <a:lstStyle/>
          <a:p>
            <a:r>
              <a:rPr lang="zh-CN" altLang="en-US" b="1"/>
              <a:t>The difference between Rational and Omniscience</a:t>
            </a:r>
          </a:p>
        </p:txBody>
      </p:sp>
      <p:sp>
        <p:nvSpPr>
          <p:cNvPr id="7" name="文本框 6"/>
          <p:cNvSpPr txBox="1"/>
          <p:nvPr/>
        </p:nvSpPr>
        <p:spPr>
          <a:xfrm>
            <a:off x="639445" y="2757805"/>
            <a:ext cx="8217535" cy="1569660"/>
          </a:xfrm>
          <a:prstGeom prst="rect">
            <a:avLst/>
          </a:prstGeom>
          <a:noFill/>
        </p:spPr>
        <p:txBody>
          <a:bodyPr wrap="square" rtlCol="0" anchor="t">
            <a:spAutoFit/>
          </a:bodyPr>
          <a:lstStyle/>
          <a:p>
            <a:pPr>
              <a:lnSpc>
                <a:spcPct val="100000"/>
              </a:lnSpc>
            </a:pPr>
            <a:r>
              <a:rPr lang="zh-CN" altLang="en-US" sz="1200" b="1" dirty="0"/>
              <a:t>1. Rational ≠ Omniscient</a:t>
            </a:r>
          </a:p>
          <a:p>
            <a:pPr>
              <a:lnSpc>
                <a:spcPct val="100000"/>
              </a:lnSpc>
            </a:pPr>
            <a:r>
              <a:rPr lang="zh-CN" altLang="en-US" sz="1200" dirty="0">
                <a:solidFill>
                  <a:srgbClr val="C00000"/>
                </a:solidFill>
              </a:rPr>
              <a:t>An omniscient intelligence knows exactly the actual outcome of its actions and acts accordingly</a:t>
            </a:r>
            <a:r>
              <a:rPr lang="zh-CN" altLang="en-US" sz="1200" dirty="0"/>
              <a:t>, </a:t>
            </a:r>
          </a:p>
          <a:p>
            <a:pPr>
              <a:lnSpc>
                <a:spcPct val="100000"/>
              </a:lnSpc>
            </a:pPr>
            <a:r>
              <a:rPr lang="zh-CN" altLang="en-US" sz="1200" dirty="0"/>
              <a:t>which is not possible in reality. Rationality does not require omniscience. Rational choice depends </a:t>
            </a:r>
          </a:p>
          <a:p>
            <a:pPr>
              <a:lnSpc>
                <a:spcPct val="100000"/>
              </a:lnSpc>
            </a:pPr>
            <a:r>
              <a:rPr lang="zh-CN" altLang="en-US" sz="1200" dirty="0"/>
              <a:t>only on the sequence of perceptions up to that point in time.</a:t>
            </a:r>
          </a:p>
          <a:p>
            <a:pPr>
              <a:lnSpc>
                <a:spcPct val="100000"/>
              </a:lnSpc>
            </a:pPr>
            <a:r>
              <a:rPr lang="zh-CN" altLang="en-US" sz="1200" b="1" dirty="0"/>
              <a:t>2. Rational ≠ Perfect</a:t>
            </a:r>
          </a:p>
          <a:p>
            <a:pPr>
              <a:lnSpc>
                <a:spcPct val="100000"/>
              </a:lnSpc>
            </a:pPr>
            <a:r>
              <a:rPr lang="zh-CN" altLang="en-US" sz="1200" dirty="0">
                <a:solidFill>
                  <a:srgbClr val="C00000"/>
                </a:solidFill>
              </a:rPr>
              <a:t>Rationality is maximizing the desired performance </a:t>
            </a:r>
          </a:p>
          <a:p>
            <a:pPr>
              <a:lnSpc>
                <a:spcPct val="100000"/>
              </a:lnSpc>
            </a:pPr>
            <a:r>
              <a:rPr lang="zh-CN" altLang="en-US" sz="1200" dirty="0">
                <a:solidFill>
                  <a:srgbClr val="C00000"/>
                </a:solidFill>
              </a:rPr>
              <a:t>Perfection is maximizing the actual performance</a:t>
            </a:r>
          </a:p>
          <a:p>
            <a:pPr>
              <a:lnSpc>
                <a:spcPct val="100000"/>
              </a:lnSpc>
            </a:pPr>
            <a:r>
              <a:rPr lang="zh-CN" altLang="en-US" sz="1200" dirty="0"/>
              <a:t>Perfection is not a reasonable requirement for an intelligent </a:t>
            </a:r>
            <a:r>
              <a:rPr lang="en-GB" altLang="zh-CN" sz="1200" dirty="0"/>
              <a:t>agent</a:t>
            </a:r>
            <a:r>
              <a:rPr lang="zh-CN" altLang="en-US" sz="1200" dirty="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9"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Intelligent agent</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09" y="1180691"/>
            <a:ext cx="2745708" cy="207266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680" y="1243014"/>
            <a:ext cx="4771570" cy="3170152"/>
          </a:xfrm>
          <a:prstGeom prst="rect">
            <a:avLst/>
          </a:prstGeom>
        </p:spPr>
      </p:pic>
      <p:sp>
        <p:nvSpPr>
          <p:cNvPr id="13" name="文本框 12"/>
          <p:cNvSpPr txBox="1"/>
          <p:nvPr/>
        </p:nvSpPr>
        <p:spPr>
          <a:xfrm>
            <a:off x="415925" y="3425283"/>
            <a:ext cx="3253105" cy="1076325"/>
          </a:xfrm>
          <a:prstGeom prst="rect">
            <a:avLst/>
          </a:prstGeom>
          <a:noFill/>
        </p:spPr>
        <p:txBody>
          <a:bodyPr wrap="square" rtlCol="0" anchor="t">
            <a:spAutoFit/>
          </a:bodyPr>
          <a:lstStyle/>
          <a:p>
            <a:pPr marL="285750" indent="-285750">
              <a:buFont typeface="Arial" charset="0"/>
              <a:buChar char="•"/>
            </a:pPr>
            <a:r>
              <a:rPr lang="zh-CN" altLang="en-US" sz="1600" dirty="0">
                <a:solidFill>
                  <a:srgbClr val="FF0000"/>
                </a:solidFill>
              </a:rPr>
              <a:t>Performance measure</a:t>
            </a:r>
          </a:p>
          <a:p>
            <a:pPr marL="285750" indent="-285750">
              <a:buFont typeface="Arial" charset="0"/>
              <a:buChar char="•"/>
            </a:pPr>
            <a:r>
              <a:rPr lang="zh-CN" altLang="en-US" sz="1600" dirty="0">
                <a:solidFill>
                  <a:srgbClr val="FF0000"/>
                </a:solidFill>
              </a:rPr>
              <a:t>Environmen</a:t>
            </a:r>
            <a:r>
              <a:rPr lang="en-US" altLang="zh-CN" sz="1600" dirty="0">
                <a:solidFill>
                  <a:srgbClr val="FF0000"/>
                </a:solidFill>
              </a:rPr>
              <a:t>t</a:t>
            </a:r>
          </a:p>
          <a:p>
            <a:pPr marL="285750" indent="-285750">
              <a:buFont typeface="Arial" charset="0"/>
              <a:buChar char="•"/>
            </a:pPr>
            <a:r>
              <a:rPr lang="en-US" altLang="zh-CN" sz="1600" dirty="0">
                <a:solidFill>
                  <a:srgbClr val="FF0000"/>
                </a:solidFill>
              </a:rPr>
              <a:t>Actuators</a:t>
            </a:r>
          </a:p>
          <a:p>
            <a:pPr marL="285750" indent="-285750">
              <a:buFont typeface="Arial" charset="0"/>
              <a:buChar char="•"/>
            </a:pPr>
            <a:r>
              <a:rPr lang="en-US" altLang="zh-CN" sz="1600" dirty="0">
                <a:solidFill>
                  <a:srgbClr val="FF0000"/>
                </a:solidFill>
              </a:rPr>
              <a:t>Sensors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9" name="组合 8"/>
          <p:cNvGrpSpPr/>
          <p:nvPr/>
        </p:nvGrpSpPr>
        <p:grpSpPr>
          <a:xfrm>
            <a:off x="0" y="1795780"/>
            <a:ext cx="9144000" cy="1716435"/>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2411" y="4398"/>
              <a:ext cx="13777" cy="2003"/>
            </a:xfrm>
            <a:prstGeom prst="rect">
              <a:avLst/>
            </a:prstGeom>
            <a:noFill/>
          </p:spPr>
          <p:txBody>
            <a:bodyPr wrap="square" rtlCol="0">
              <a:spAutoFit/>
            </a:bodyPr>
            <a:lstStyle/>
            <a:p>
              <a:pPr algn="ctr"/>
              <a:r>
                <a:rPr lang="en-US" altLang="zh-CN" sz="4400">
                  <a:ln w="0">
                    <a:solidFill>
                      <a:schemeClr val="bg1"/>
                    </a:solidFill>
                  </a:ln>
                  <a:solidFill>
                    <a:schemeClr val="tx1">
                      <a:lumMod val="75000"/>
                      <a:lumOff val="25000"/>
                    </a:schemeClr>
                  </a:solidFill>
                  <a:effectLst/>
                  <a:latin typeface="Impact" charset="0"/>
                  <a:cs typeface="Impact" charset="0"/>
                </a:rPr>
                <a:t> Search</a:t>
              </a: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Search Question Guides and Formalizations</a:t>
            </a:r>
          </a:p>
        </p:txBody>
      </p:sp>
      <p:sp>
        <p:nvSpPr>
          <p:cNvPr id="7" name="文本框 6"/>
          <p:cNvSpPr txBox="1"/>
          <p:nvPr/>
        </p:nvSpPr>
        <p:spPr>
          <a:xfrm>
            <a:off x="223520" y="1355879"/>
            <a:ext cx="2540000" cy="368300"/>
          </a:xfrm>
          <a:prstGeom prst="rect">
            <a:avLst/>
          </a:prstGeom>
          <a:noFill/>
        </p:spPr>
        <p:txBody>
          <a:bodyPr wrap="square" rtlCol="0" anchor="t">
            <a:spAutoFit/>
          </a:bodyPr>
          <a:lstStyle/>
          <a:p>
            <a:r>
              <a:rPr lang="zh-CN" altLang="en-US" b="1"/>
              <a:t>Formalization</a:t>
            </a:r>
          </a:p>
        </p:txBody>
      </p:sp>
      <p:sp>
        <p:nvSpPr>
          <p:cNvPr id="12" name="文本框 11"/>
          <p:cNvSpPr txBox="1"/>
          <p:nvPr/>
        </p:nvSpPr>
        <p:spPr>
          <a:xfrm>
            <a:off x="724535" y="1724179"/>
            <a:ext cx="8131810" cy="521970"/>
          </a:xfrm>
          <a:prstGeom prst="rect">
            <a:avLst/>
          </a:prstGeom>
          <a:noFill/>
        </p:spPr>
        <p:txBody>
          <a:bodyPr wrap="square" rtlCol="0" anchor="t">
            <a:spAutoFit/>
          </a:bodyPr>
          <a:lstStyle/>
          <a:p>
            <a:r>
              <a:rPr lang="zh-CN" altLang="en-US" sz="1400" dirty="0">
                <a:solidFill>
                  <a:srgbClr val="C00000"/>
                </a:solidFill>
              </a:rPr>
              <a:t>A formal description of a problem usually consists of five parts</a:t>
            </a:r>
            <a:r>
              <a:rPr lang="zh-CN" altLang="en-US" sz="1400" dirty="0"/>
              <a:t>. These are initial state, action, transfer model, destination test, and path dissipation.</a:t>
            </a:r>
          </a:p>
        </p:txBody>
      </p:sp>
      <p:sp>
        <p:nvSpPr>
          <p:cNvPr id="13" name="文本框 12"/>
          <p:cNvSpPr txBox="1"/>
          <p:nvPr/>
        </p:nvSpPr>
        <p:spPr>
          <a:xfrm>
            <a:off x="223520" y="2307744"/>
            <a:ext cx="3653155" cy="368300"/>
          </a:xfrm>
          <a:prstGeom prst="rect">
            <a:avLst/>
          </a:prstGeom>
          <a:noFill/>
        </p:spPr>
        <p:txBody>
          <a:bodyPr wrap="square" rtlCol="0" anchor="t">
            <a:spAutoFit/>
          </a:bodyPr>
          <a:lstStyle/>
          <a:p>
            <a:r>
              <a:rPr lang="en-US" altLang="zh-CN" b="1" dirty="0"/>
              <a:t>Uninformed</a:t>
            </a:r>
            <a:r>
              <a:rPr lang="zh-CN" altLang="en-US" b="1" dirty="0"/>
              <a:t> search</a:t>
            </a:r>
          </a:p>
        </p:txBody>
      </p:sp>
      <p:sp>
        <p:nvSpPr>
          <p:cNvPr id="14" name="文本框 13"/>
          <p:cNvSpPr txBox="1"/>
          <p:nvPr/>
        </p:nvSpPr>
        <p:spPr>
          <a:xfrm>
            <a:off x="649605" y="2676044"/>
            <a:ext cx="8335645" cy="953135"/>
          </a:xfrm>
          <a:prstGeom prst="rect">
            <a:avLst/>
          </a:prstGeom>
          <a:noFill/>
        </p:spPr>
        <p:txBody>
          <a:bodyPr wrap="square" rtlCol="0" anchor="t">
            <a:spAutoFit/>
          </a:bodyPr>
          <a:lstStyle/>
          <a:p>
            <a:pPr algn="just"/>
            <a:r>
              <a:rPr lang="zh-CN" altLang="en-US" sz="1400" dirty="0"/>
              <a:t>The first discussion is about the search algorithm with no information</a:t>
            </a:r>
            <a:r>
              <a:rPr lang="en-US" altLang="zh-CN" sz="1400" dirty="0"/>
              <a:t>.</a:t>
            </a:r>
            <a:r>
              <a:rPr lang="zh-CN" altLang="en-US" sz="1400" dirty="0"/>
              <a:t> </a:t>
            </a:r>
            <a:r>
              <a:rPr lang="en-US" altLang="zh-CN" sz="1400" dirty="0"/>
              <a:t>Uninformed</a:t>
            </a:r>
            <a:r>
              <a:rPr lang="zh-CN" altLang="en-US" sz="1400" dirty="0"/>
              <a:t> search is also </a:t>
            </a:r>
          </a:p>
          <a:p>
            <a:pPr algn="just"/>
            <a:r>
              <a:rPr lang="zh-CN" altLang="en-US" sz="1400" dirty="0"/>
              <a:t>called blind search. It refers to the absence of any information other than the state information provided </a:t>
            </a:r>
          </a:p>
          <a:p>
            <a:pPr algn="just"/>
            <a:r>
              <a:rPr lang="zh-CN" altLang="en-US" sz="1400" dirty="0"/>
              <a:t>in the problem definition. What search algorithms do is to create successor states and distinguish </a:t>
            </a:r>
          </a:p>
          <a:p>
            <a:pPr algn="just"/>
            <a:r>
              <a:rPr lang="zh-CN" altLang="en-US" sz="1400" dirty="0"/>
              <a:t>between target states and non-target states</a:t>
            </a:r>
          </a:p>
        </p:txBody>
      </p:sp>
      <p:sp>
        <p:nvSpPr>
          <p:cNvPr id="21" name="文本框 20"/>
          <p:cNvSpPr txBox="1"/>
          <p:nvPr/>
        </p:nvSpPr>
        <p:spPr>
          <a:xfrm>
            <a:off x="211455" y="3531389"/>
            <a:ext cx="7208520" cy="368300"/>
          </a:xfrm>
          <a:prstGeom prst="rect">
            <a:avLst/>
          </a:prstGeom>
          <a:noFill/>
        </p:spPr>
        <p:txBody>
          <a:bodyPr wrap="square" rtlCol="0" anchor="t">
            <a:spAutoFit/>
          </a:bodyPr>
          <a:lstStyle/>
          <a:p>
            <a:r>
              <a:rPr lang="en-US" altLang="zh-CN" b="1" dirty="0"/>
              <a:t>Informed</a:t>
            </a:r>
            <a:r>
              <a:rPr lang="zh-CN" altLang="en-US" b="1" dirty="0"/>
              <a:t> </a:t>
            </a:r>
            <a:r>
              <a:rPr lang="en-US" altLang="zh-CN" b="1" dirty="0"/>
              <a:t>(Heuristic</a:t>
            </a:r>
            <a:r>
              <a:rPr lang="zh-CN" altLang="en-US" b="1" dirty="0"/>
              <a:t> </a:t>
            </a:r>
            <a:r>
              <a:rPr lang="en-US" altLang="zh-CN" b="1" dirty="0"/>
              <a:t>)</a:t>
            </a:r>
            <a:r>
              <a:rPr lang="zh-CN" altLang="en-US" b="1" dirty="0"/>
              <a:t>search</a:t>
            </a:r>
          </a:p>
        </p:txBody>
      </p:sp>
      <p:sp>
        <p:nvSpPr>
          <p:cNvPr id="22" name="文本框 21"/>
          <p:cNvSpPr txBox="1"/>
          <p:nvPr/>
        </p:nvSpPr>
        <p:spPr>
          <a:xfrm>
            <a:off x="649605" y="3904769"/>
            <a:ext cx="8352155" cy="738664"/>
          </a:xfrm>
          <a:prstGeom prst="rect">
            <a:avLst/>
          </a:prstGeom>
          <a:noFill/>
        </p:spPr>
        <p:txBody>
          <a:bodyPr wrap="square" rtlCol="0" anchor="t">
            <a:spAutoFit/>
          </a:bodyPr>
          <a:lstStyle/>
          <a:p>
            <a:pPr algn="just"/>
            <a:r>
              <a:rPr sz="1400" dirty="0"/>
              <a:t>If you can find a search method that can make full use of some characteristics of the problem to be solved to guide the search towards the most conducive to solving the problem, then the efficiency of the search will be greatly improved. Here is a heuristic search, also known as an inform</a:t>
            </a:r>
            <a:r>
              <a:rPr lang="en-US" altLang="zh-CN" sz="1400" dirty="0"/>
              <a:t>ed</a:t>
            </a:r>
            <a:r>
              <a:rPr sz="1400" dirty="0"/>
              <a:t> search strategy.</a:t>
            </a:r>
          </a:p>
        </p:txBody>
      </p:sp>
      <p:sp>
        <p:nvSpPr>
          <p:cNvPr id="15" name="文本框 14">
            <a:extLst>
              <a:ext uri="{FF2B5EF4-FFF2-40B4-BE49-F238E27FC236}">
                <a16:creationId xmlns:a16="http://schemas.microsoft.com/office/drawing/2014/main" id="{A4F43E4C-831D-4D57-8DA5-3A59757AF51C}"/>
              </a:ext>
            </a:extLst>
          </p:cNvPr>
          <p:cNvSpPr txBox="1"/>
          <p:nvPr/>
        </p:nvSpPr>
        <p:spPr>
          <a:xfrm>
            <a:off x="2017937" y="1032350"/>
            <a:ext cx="6838316" cy="738664"/>
          </a:xfrm>
          <a:prstGeom prst="rect">
            <a:avLst/>
          </a:prstGeom>
          <a:noFill/>
        </p:spPr>
        <p:txBody>
          <a:bodyPr wrap="square">
            <a:spAutoFit/>
          </a:bodyPr>
          <a:lstStyle/>
          <a:p>
            <a:r>
              <a:rPr lang="en-US" altLang="zh-CN" sz="1400" dirty="0">
                <a:effectLst/>
                <a:ea typeface="SimSun" panose="02010600030101010101" pitchFamily="2" charset="-122"/>
                <a:cs typeface="Times New Roman" panose="02020603050405020304" pitchFamily="18" charset="0"/>
              </a:rPr>
              <a:t>One problem arises that our agents need to search or solve towards goals. This is particularly what 'goal-based agents' focus on. We refer to them as Problem-Solving Agents."</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10" name="组合 9"/>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4711" y="4187"/>
                <a:ext cx="9444" cy="2003"/>
              </a:xfrm>
              <a:prstGeom prst="rect">
                <a:avLst/>
              </a:prstGeom>
              <a:noFill/>
            </p:spPr>
            <p:txBody>
              <a:bodyPr wrap="square" rtlCol="0">
                <a:spAutoFit/>
              </a:bodyPr>
              <a:lstStyle/>
              <a:p>
                <a:pPr algn="ctr"/>
                <a:r>
                  <a:rPr lang="en-US" altLang="zh-CN" sz="4400">
                    <a:ln w="0">
                      <a:solidFill>
                        <a:schemeClr val="bg1"/>
                      </a:solidFill>
                    </a:ln>
                    <a:solidFill>
                      <a:schemeClr val="tx1">
                        <a:lumMod val="75000"/>
                        <a:lumOff val="25000"/>
                      </a:schemeClr>
                    </a:solidFill>
                    <a:effectLst/>
                    <a:latin typeface="Impact" charset="0"/>
                    <a:cs typeface="Impact" charset="0"/>
                  </a:rPr>
                  <a:t>Introduction</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20</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2543" y="4186"/>
                <a:ext cx="13777" cy="2003"/>
              </a:xfrm>
              <a:prstGeom prst="rect">
                <a:avLst/>
              </a:prstGeom>
              <a:noFill/>
            </p:spPr>
            <p:txBody>
              <a:bodyPr wrap="square" rtlCol="0">
                <a:spAutoFit/>
              </a:bodyPr>
              <a:lstStyle/>
              <a:p>
                <a:pPr algn="ctr"/>
                <a:r>
                  <a:rPr lang="en-US" altLang="zh-CN" sz="4400" dirty="0">
                    <a:ln w="0">
                      <a:solidFill>
                        <a:schemeClr val="bg1"/>
                      </a:solidFill>
                    </a:ln>
                    <a:solidFill>
                      <a:schemeClr val="tx1">
                        <a:lumMod val="75000"/>
                        <a:lumOff val="25000"/>
                      </a:schemeClr>
                    </a:solidFill>
                    <a:effectLst/>
                    <a:latin typeface="Impact" charset="0"/>
                    <a:cs typeface="Impact" charset="0"/>
                  </a:rPr>
                  <a:t> Logical agents</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Knowledge-based agents</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21</a:t>
            </a:fld>
            <a:endParaRPr kumimoji="1" lang="en-US" altLang="zh-CN" sz="9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323215" y="1123950"/>
            <a:ext cx="2540000" cy="368300"/>
          </a:xfrm>
          <a:prstGeom prst="rect">
            <a:avLst/>
          </a:prstGeom>
          <a:noFill/>
        </p:spPr>
        <p:txBody>
          <a:bodyPr wrap="square" rtlCol="0" anchor="t">
            <a:spAutoFit/>
          </a:bodyPr>
          <a:lstStyle/>
          <a:p>
            <a:r>
              <a:rPr lang="zh-CN" altLang="en-US" b="1"/>
              <a:t>A story</a:t>
            </a:r>
          </a:p>
        </p:txBody>
      </p:sp>
      <p:sp>
        <p:nvSpPr>
          <p:cNvPr id="3" name="文本框 2"/>
          <p:cNvSpPr txBox="1"/>
          <p:nvPr/>
        </p:nvSpPr>
        <p:spPr>
          <a:xfrm>
            <a:off x="323215" y="1492250"/>
            <a:ext cx="8820150" cy="2220595"/>
          </a:xfrm>
          <a:prstGeom prst="rect">
            <a:avLst/>
          </a:prstGeom>
          <a:noFill/>
        </p:spPr>
        <p:txBody>
          <a:bodyPr wrap="square" rtlCol="0" anchor="t">
            <a:spAutoFit/>
          </a:bodyPr>
          <a:lstStyle/>
          <a:p>
            <a:pPr>
              <a:lnSpc>
                <a:spcPct val="110000"/>
              </a:lnSpc>
            </a:pPr>
            <a:r>
              <a:rPr lang="zh-CN" altLang="en-US" sz="1400" dirty="0"/>
              <a:t>Your roommate is back in the dorm room and he/she is soaked to the skin. You know the following things.</a:t>
            </a:r>
          </a:p>
          <a:p>
            <a:pPr>
              <a:lnSpc>
                <a:spcPct val="110000"/>
              </a:lnSpc>
            </a:pPr>
            <a:r>
              <a:rPr lang="zh-CN" altLang="en-US" sz="1400" dirty="0"/>
              <a:t>1. Your roommate is wet on his loin</a:t>
            </a:r>
          </a:p>
          <a:p>
            <a:pPr>
              <a:lnSpc>
                <a:spcPct val="110000"/>
              </a:lnSpc>
            </a:pPr>
            <a:r>
              <a:rPr lang="zh-CN" altLang="en-US" sz="1400" dirty="0"/>
              <a:t>2. If your roommate is wet, either because of the rain or sprinklers</a:t>
            </a:r>
          </a:p>
          <a:p>
            <a:pPr>
              <a:lnSpc>
                <a:spcPct val="110000"/>
              </a:lnSpc>
            </a:pPr>
            <a:r>
              <a:rPr lang="zh-CN" altLang="en-US" sz="1400" dirty="0"/>
              <a:t>3. If your roommate was wet by a sprinkler, then the sprinkler must be running!</a:t>
            </a:r>
          </a:p>
          <a:p>
            <a:pPr>
              <a:lnSpc>
                <a:spcPct val="110000"/>
              </a:lnSpc>
            </a:pPr>
            <a:r>
              <a:rPr lang="zh-CN" altLang="en-US" sz="1400" dirty="0"/>
              <a:t>4. If your roommate is drenched by the rain, then he/she must not have brought an umbrella</a:t>
            </a:r>
          </a:p>
          <a:p>
            <a:pPr>
              <a:lnSpc>
                <a:spcPct val="110000"/>
              </a:lnSpc>
            </a:pPr>
            <a:r>
              <a:rPr lang="zh-CN" altLang="en-US" sz="1400" dirty="0"/>
              <a:t>5. The umbrella is not on the umbrella stand</a:t>
            </a:r>
          </a:p>
          <a:p>
            <a:pPr>
              <a:lnSpc>
                <a:spcPct val="110000"/>
              </a:lnSpc>
            </a:pPr>
            <a:r>
              <a:rPr lang="zh-CN" altLang="en-US" sz="1400" dirty="0"/>
              <a:t>6. If the umbrella is not on the umbrella stand, then either you took the umbrella, or your roommate took the </a:t>
            </a:r>
          </a:p>
          <a:p>
            <a:pPr>
              <a:lnSpc>
                <a:spcPct val="110000"/>
              </a:lnSpc>
            </a:pPr>
            <a:r>
              <a:rPr lang="zh-CN" altLang="en-US" sz="1400" dirty="0"/>
              <a:t>umbrella</a:t>
            </a:r>
          </a:p>
          <a:p>
            <a:pPr>
              <a:lnSpc>
                <a:spcPct val="110000"/>
              </a:lnSpc>
            </a:pPr>
            <a:r>
              <a:rPr lang="zh-CN" altLang="en-US" sz="1400" dirty="0"/>
              <a:t>7. You don't have an umbrella.</a:t>
            </a:r>
          </a:p>
        </p:txBody>
      </p:sp>
      <p:sp>
        <p:nvSpPr>
          <p:cNvPr id="6" name="文本框 5"/>
          <p:cNvSpPr txBox="1"/>
          <p:nvPr/>
        </p:nvSpPr>
        <p:spPr>
          <a:xfrm>
            <a:off x="323215" y="3606800"/>
            <a:ext cx="8083550" cy="970915"/>
          </a:xfrm>
          <a:prstGeom prst="rect">
            <a:avLst/>
          </a:prstGeom>
          <a:noFill/>
        </p:spPr>
        <p:txBody>
          <a:bodyPr wrap="square" rtlCol="0" anchor="t">
            <a:spAutoFit/>
          </a:bodyPr>
          <a:lstStyle/>
          <a:p>
            <a:r>
              <a:rPr lang="zh-CN" altLang="en-US" b="1" dirty="0"/>
              <a:t>Reflections</a:t>
            </a:r>
          </a:p>
          <a:p>
            <a:pPr>
              <a:lnSpc>
                <a:spcPct val="140000"/>
              </a:lnSpc>
            </a:pPr>
            <a:r>
              <a:rPr lang="zh-CN" altLang="en-US" sz="1400" dirty="0"/>
              <a:t>1. Can you deduce whether the sprinkler is </a:t>
            </a:r>
            <a:r>
              <a:rPr lang="en-US" altLang="zh-CN" sz="1400" dirty="0"/>
              <a:t>running</a:t>
            </a:r>
            <a:r>
              <a:rPr lang="zh-CN" altLang="en-US" sz="1400" dirty="0"/>
              <a:t> </a:t>
            </a:r>
            <a:r>
              <a:rPr lang="en-US" altLang="zh-CN" sz="1400" dirty="0"/>
              <a:t>or</a:t>
            </a:r>
            <a:r>
              <a:rPr lang="zh-CN" altLang="en-US" sz="1400" dirty="0"/>
              <a:t> </a:t>
            </a:r>
            <a:r>
              <a:rPr lang="en-US" altLang="zh-CN" sz="1400" dirty="0"/>
              <a:t>not</a:t>
            </a:r>
            <a:r>
              <a:rPr lang="zh-CN" altLang="en-US" sz="1400" dirty="0"/>
              <a:t>?</a:t>
            </a:r>
          </a:p>
          <a:p>
            <a:pPr>
              <a:lnSpc>
                <a:spcPct val="140000"/>
              </a:lnSpc>
            </a:pPr>
            <a:r>
              <a:rPr lang="zh-CN" altLang="en-US" sz="1400" dirty="0"/>
              <a:t>2. Can </a:t>
            </a:r>
            <a:r>
              <a:rPr lang="en-US" altLang="zh-CN" sz="1400" dirty="0"/>
              <a:t>AI</a:t>
            </a:r>
            <a:r>
              <a:rPr lang="zh-CN" altLang="en-US" sz="1400" dirty="0"/>
              <a:t> deduce whether a sprinkler is </a:t>
            </a:r>
            <a:r>
              <a:rPr lang="en-GB" altLang="zh-CN" sz="1400" dirty="0"/>
              <a:t>running or not</a:t>
            </a:r>
            <a:r>
              <a:rPr lang="zh-CN" altLang="en-US" sz="1400" dirty="0"/>
              <a:t>?</a:t>
            </a:r>
          </a:p>
        </p:txBody>
      </p:sp>
      <p:sp>
        <p:nvSpPr>
          <p:cNvPr id="9" name="文本框 8">
            <a:extLst>
              <a:ext uri="{FF2B5EF4-FFF2-40B4-BE49-F238E27FC236}">
                <a16:creationId xmlns:a16="http://schemas.microsoft.com/office/drawing/2014/main" id="{38C2232B-FFB7-42E7-8C85-EE819D75FED0}"/>
              </a:ext>
            </a:extLst>
          </p:cNvPr>
          <p:cNvSpPr txBox="1"/>
          <p:nvPr/>
        </p:nvSpPr>
        <p:spPr>
          <a:xfrm>
            <a:off x="1880857" y="1075035"/>
            <a:ext cx="7114495" cy="461665"/>
          </a:xfrm>
          <a:prstGeom prst="rect">
            <a:avLst/>
          </a:prstGeom>
          <a:noFill/>
        </p:spPr>
        <p:txBody>
          <a:bodyPr wrap="square">
            <a:spAutoFit/>
          </a:bodyPr>
          <a:lstStyle/>
          <a:p>
            <a:r>
              <a:rPr lang="en-US" altLang="zh-CN" sz="1200" dirty="0"/>
              <a:t>This part emphasizes "utilizing logic as a universal representation to support knowledge-based agents". In this way, agents can adapt to various purposes by combining and recombining information.</a:t>
            </a:r>
            <a:endParaRPr lang="zh-CN" altLang="en-US"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Knowledge-based agents</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8" name="文本框 7"/>
          <p:cNvSpPr txBox="1"/>
          <p:nvPr/>
        </p:nvSpPr>
        <p:spPr>
          <a:xfrm>
            <a:off x="322580" y="1110615"/>
            <a:ext cx="4818380" cy="368300"/>
          </a:xfrm>
          <a:prstGeom prst="rect">
            <a:avLst/>
          </a:prstGeom>
          <a:noFill/>
        </p:spPr>
        <p:txBody>
          <a:bodyPr wrap="square" rtlCol="0" anchor="t">
            <a:spAutoFit/>
          </a:bodyPr>
          <a:lstStyle/>
          <a:p>
            <a:r>
              <a:rPr lang="zh-CN" altLang="en-US" b="1" dirty="0">
                <a:solidFill>
                  <a:srgbClr val="C00000"/>
                </a:solidFill>
              </a:rPr>
              <a:t>Knowledge base </a:t>
            </a:r>
            <a:r>
              <a:rPr lang="zh-CN" altLang="en-US" b="1" dirty="0"/>
              <a:t>of stories</a:t>
            </a:r>
          </a:p>
        </p:txBody>
      </p:sp>
      <p:sp>
        <p:nvSpPr>
          <p:cNvPr id="9" name="文本框 8"/>
          <p:cNvSpPr txBox="1"/>
          <p:nvPr/>
        </p:nvSpPr>
        <p:spPr>
          <a:xfrm>
            <a:off x="572770" y="1506855"/>
            <a:ext cx="7971790" cy="1599565"/>
          </a:xfrm>
          <a:prstGeom prst="rect">
            <a:avLst/>
          </a:prstGeom>
          <a:noFill/>
        </p:spPr>
        <p:txBody>
          <a:bodyPr wrap="square" rtlCol="0" anchor="t">
            <a:spAutoFit/>
          </a:bodyPr>
          <a:lstStyle/>
          <a:p>
            <a:r>
              <a:rPr lang="zh-CN" altLang="en-US" sz="1400" dirty="0"/>
              <a:t>1. Roommate is wet</a:t>
            </a:r>
          </a:p>
          <a:p>
            <a:r>
              <a:rPr lang="zh-CN" altLang="en-US" sz="1400" dirty="0"/>
              <a:t>2. Roommate is wet =&gt; (Roommate is wet by the rain OR Roommate is wet by the sprinkler)</a:t>
            </a:r>
          </a:p>
          <a:p>
            <a:r>
              <a:rPr lang="zh-CN" altLang="en-US" sz="1400" dirty="0"/>
              <a:t>3. The roommate was wet by the sprinkler =&gt; the sprinkler was running</a:t>
            </a:r>
          </a:p>
          <a:p>
            <a:r>
              <a:rPr lang="zh-CN" altLang="en-US" sz="1400" dirty="0"/>
              <a:t>4. Roommate is wet by the rain =&gt; NOT (roommate took the umbrella)</a:t>
            </a:r>
          </a:p>
          <a:p>
            <a:r>
              <a:rPr lang="zh-CN" altLang="en-US" sz="1400" dirty="0"/>
              <a:t>5. The umbrella is missing</a:t>
            </a:r>
          </a:p>
          <a:p>
            <a:r>
              <a:rPr lang="zh-CN" altLang="en-US" sz="1400" dirty="0"/>
              <a:t>6. The umbrella is missing =&gt; (You took the umbrella OR your roommate took the umbrella)</a:t>
            </a:r>
          </a:p>
          <a:p>
            <a:r>
              <a:rPr lang="zh-CN" altLang="en-US" sz="1400" dirty="0"/>
              <a:t>7. NOT(You took the umbrella)</a:t>
            </a:r>
          </a:p>
        </p:txBody>
      </p:sp>
      <p:sp>
        <p:nvSpPr>
          <p:cNvPr id="10" name="文本框 9"/>
          <p:cNvSpPr txBox="1"/>
          <p:nvPr/>
        </p:nvSpPr>
        <p:spPr>
          <a:xfrm>
            <a:off x="363855" y="3025140"/>
            <a:ext cx="5705475" cy="368300"/>
          </a:xfrm>
          <a:prstGeom prst="rect">
            <a:avLst/>
          </a:prstGeom>
          <a:noFill/>
        </p:spPr>
        <p:txBody>
          <a:bodyPr wrap="square" rtlCol="0" anchor="t">
            <a:spAutoFit/>
          </a:bodyPr>
          <a:lstStyle/>
          <a:p>
            <a:r>
              <a:rPr lang="zh-CN" altLang="en-US" b="1" dirty="0"/>
              <a:t>Knowledge-based </a:t>
            </a:r>
            <a:r>
              <a:rPr lang="en-US" altLang="zh-CN" b="1" dirty="0"/>
              <a:t>agents</a:t>
            </a:r>
            <a:endParaRPr lang="zh-CN" altLang="en-US" b="1" dirty="0"/>
          </a:p>
        </p:txBody>
      </p:sp>
      <p:pic>
        <p:nvPicPr>
          <p:cNvPr id="11" name="图片 10"/>
          <p:cNvPicPr>
            <a:picLocks noChangeAspect="1"/>
          </p:cNvPicPr>
          <p:nvPr/>
        </p:nvPicPr>
        <p:blipFill>
          <a:blip r:embed="rId3"/>
          <a:stretch>
            <a:fillRect/>
          </a:stretch>
        </p:blipFill>
        <p:spPr>
          <a:xfrm>
            <a:off x="574675" y="3393440"/>
            <a:ext cx="7995285" cy="812800"/>
          </a:xfrm>
          <a:prstGeom prst="rect">
            <a:avLst/>
          </a:prstGeom>
        </p:spPr>
      </p:pic>
      <p:sp>
        <p:nvSpPr>
          <p:cNvPr id="12" name="文本框 11"/>
          <p:cNvSpPr txBox="1"/>
          <p:nvPr/>
        </p:nvSpPr>
        <p:spPr>
          <a:xfrm>
            <a:off x="530860" y="4206240"/>
            <a:ext cx="8083550" cy="368300"/>
          </a:xfrm>
          <a:prstGeom prst="rect">
            <a:avLst/>
          </a:prstGeom>
          <a:noFill/>
        </p:spPr>
        <p:txBody>
          <a:bodyPr wrap="square" rtlCol="0" anchor="t">
            <a:spAutoFit/>
          </a:bodyPr>
          <a:lstStyle/>
          <a:p>
            <a:r>
              <a:rPr lang="zh-CN" altLang="en-US" dirty="0"/>
              <a:t>Knowledge base = </a:t>
            </a:r>
            <a:r>
              <a:rPr lang="zh-CN" altLang="en-US" dirty="0">
                <a:solidFill>
                  <a:srgbClr val="C00000"/>
                </a:solidFill>
              </a:rPr>
              <a:t>a collection of sentences composed of formal language</a:t>
            </a:r>
          </a:p>
        </p:txBody>
      </p:sp>
      <p:sp>
        <p:nvSpPr>
          <p:cNvPr id="13" name="文本框 12">
            <a:extLst>
              <a:ext uri="{FF2B5EF4-FFF2-40B4-BE49-F238E27FC236}">
                <a16:creationId xmlns:a16="http://schemas.microsoft.com/office/drawing/2014/main" id="{22EC6706-C7BE-4E35-B293-6C0F47B05306}"/>
              </a:ext>
            </a:extLst>
          </p:cNvPr>
          <p:cNvSpPr txBox="1"/>
          <p:nvPr/>
        </p:nvSpPr>
        <p:spPr>
          <a:xfrm>
            <a:off x="839659" y="4456242"/>
            <a:ext cx="1437135" cy="276999"/>
          </a:xfrm>
          <a:prstGeom prst="rect">
            <a:avLst/>
          </a:prstGeom>
          <a:noFill/>
        </p:spPr>
        <p:txBody>
          <a:bodyPr wrap="square">
            <a:spAutoFit/>
          </a:bodyPr>
          <a:lstStyle/>
          <a:p>
            <a:r>
              <a:rPr lang="zh-CN" altLang="zh-CN" sz="1200" b="1" dirty="0">
                <a:solidFill>
                  <a:srgbClr val="C00000"/>
                </a:solidFill>
                <a:effectLst/>
                <a:ea typeface="SimSun" panose="02010600030101010101" pitchFamily="2" charset="-122"/>
                <a:cs typeface="Times New Roman" panose="02020603050405020304" pitchFamily="18" charset="0"/>
              </a:rPr>
              <a:t>断言</a:t>
            </a:r>
            <a:r>
              <a:rPr lang="en-US" altLang="zh-CN" sz="1200" b="1" dirty="0">
                <a:solidFill>
                  <a:srgbClr val="C00000"/>
                </a:solidFill>
                <a:effectLst/>
                <a:ea typeface="SimSun" panose="02010600030101010101" pitchFamily="2" charset="-122"/>
                <a:cs typeface="Times New Roman" panose="02020603050405020304" pitchFamily="18" charset="0"/>
              </a:rPr>
              <a:t>             </a:t>
            </a:r>
            <a:r>
              <a:rPr lang="zh-CN" altLang="zh-CN" sz="1200" b="1" dirty="0">
                <a:solidFill>
                  <a:srgbClr val="C00000"/>
                </a:solidFill>
                <a:effectLst/>
                <a:ea typeface="SimSun" panose="02010600030101010101" pitchFamily="2" charset="-122"/>
                <a:cs typeface="Times New Roman" panose="02020603050405020304" pitchFamily="18" charset="0"/>
              </a:rPr>
              <a:t>公理</a:t>
            </a:r>
            <a:endParaRPr lang="zh-CN" altLang="en-US" sz="1200" b="1" dirty="0">
              <a:solidFill>
                <a:srgbClr val="C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Logical Representation and Reasoning of Knowledge</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10185" y="1135380"/>
            <a:ext cx="2540000" cy="368300"/>
          </a:xfrm>
          <a:prstGeom prst="rect">
            <a:avLst/>
          </a:prstGeom>
          <a:noFill/>
        </p:spPr>
        <p:txBody>
          <a:bodyPr wrap="square" rtlCol="0" anchor="t">
            <a:spAutoFit/>
          </a:bodyPr>
          <a:lstStyle/>
          <a:p>
            <a:r>
              <a:rPr lang="zh-CN" altLang="en-US" b="1"/>
              <a:t>What is logic?</a:t>
            </a:r>
          </a:p>
        </p:txBody>
      </p:sp>
      <p:sp>
        <p:nvSpPr>
          <p:cNvPr id="3" name="文本框 2"/>
          <p:cNvSpPr txBox="1"/>
          <p:nvPr/>
        </p:nvSpPr>
        <p:spPr>
          <a:xfrm>
            <a:off x="561340" y="1440180"/>
            <a:ext cx="8496300" cy="1599565"/>
          </a:xfrm>
          <a:prstGeom prst="rect">
            <a:avLst/>
          </a:prstGeom>
          <a:noFill/>
        </p:spPr>
        <p:txBody>
          <a:bodyPr wrap="square" rtlCol="0" anchor="t">
            <a:spAutoFit/>
          </a:bodyPr>
          <a:lstStyle/>
          <a:p>
            <a:r>
              <a:rPr lang="zh-CN" altLang="en-US" sz="1400" dirty="0">
                <a:solidFill>
                  <a:srgbClr val="C00000"/>
                </a:solidFill>
              </a:rPr>
              <a:t>Logic is a formal system used to process facts with the goal of reaching correct conclusions</a:t>
            </a:r>
            <a:r>
              <a:rPr lang="zh-CN" altLang="en-US" sz="1400" dirty="0"/>
              <a:t>.</a:t>
            </a:r>
          </a:p>
          <a:p>
            <a:r>
              <a:rPr lang="zh-CN" altLang="en-US" sz="1400" b="1" dirty="0">
                <a:solidFill>
                  <a:srgbClr val="C00000"/>
                </a:solidFill>
              </a:rPr>
              <a:t>grammar </a:t>
            </a:r>
            <a:r>
              <a:rPr lang="zh-CN" altLang="en-US" sz="1400" dirty="0"/>
              <a:t>is a rule for constructing valid clauses for the knowledge base: </a:t>
            </a:r>
            <a:r>
              <a:rPr lang="zh-CN" altLang="en-US" sz="1400" i="1" dirty="0"/>
              <a:t>for example, </a:t>
            </a:r>
            <a:r>
              <a:rPr lang="zh-CN" altLang="en-US" sz="1400" i="1" dirty="0">
                <a:solidFill>
                  <a:srgbClr val="FF0000"/>
                </a:solidFill>
              </a:rPr>
              <a:t>x + 2 ≥ y </a:t>
            </a:r>
            <a:r>
              <a:rPr lang="zh-CN" altLang="en-US" sz="1400" i="1" dirty="0"/>
              <a:t>is a valid </a:t>
            </a:r>
          </a:p>
          <a:p>
            <a:r>
              <a:rPr lang="zh-CN" altLang="en-US" sz="1400" i="1" dirty="0"/>
              <a:t>arithmetic statement, </a:t>
            </a:r>
            <a:r>
              <a:rPr lang="zh-CN" altLang="en-US" sz="1400" i="1" dirty="0">
                <a:solidFill>
                  <a:srgbClr val="FF0000"/>
                </a:solidFill>
              </a:rPr>
              <a:t>≥x2y + </a:t>
            </a:r>
            <a:r>
              <a:rPr lang="zh-CN" altLang="en-US" sz="1400" i="1" dirty="0"/>
              <a:t>is not.</a:t>
            </a:r>
          </a:p>
          <a:p>
            <a:r>
              <a:rPr lang="zh-CN" altLang="en-US" sz="1400" b="1" dirty="0">
                <a:solidFill>
                  <a:srgbClr val="C00000"/>
                </a:solidFill>
              </a:rPr>
              <a:t>Semantics</a:t>
            </a:r>
            <a:r>
              <a:rPr lang="zh-CN" altLang="en-US" sz="1400" dirty="0"/>
              <a:t> is the "meaning" of a sentence, or the relationship between a logical statement and the real world; </a:t>
            </a:r>
          </a:p>
          <a:p>
            <a:r>
              <a:rPr lang="zh-CN" altLang="en-US" sz="1400" dirty="0"/>
              <a:t>specifically, semantics determines the truth or falsity of a sentence, </a:t>
            </a:r>
            <a:r>
              <a:rPr lang="zh-CN" altLang="en-US" sz="1400" i="1" dirty="0"/>
              <a:t>e.g., x + 2 ≥ y</a:t>
            </a:r>
          </a:p>
          <a:p>
            <a:r>
              <a:rPr lang="zh-CN" altLang="en-US" sz="1400" i="1" dirty="0"/>
              <a:t>When true, we can take x = 5 and y = 7</a:t>
            </a:r>
          </a:p>
        </p:txBody>
      </p:sp>
      <p:sp>
        <p:nvSpPr>
          <p:cNvPr id="6" name="文本框 5"/>
          <p:cNvSpPr txBox="1"/>
          <p:nvPr/>
        </p:nvSpPr>
        <p:spPr>
          <a:xfrm>
            <a:off x="222250" y="2925445"/>
            <a:ext cx="2540000" cy="368300"/>
          </a:xfrm>
          <a:prstGeom prst="rect">
            <a:avLst/>
          </a:prstGeom>
          <a:noFill/>
        </p:spPr>
        <p:txBody>
          <a:bodyPr wrap="square" rtlCol="0" anchor="t">
            <a:spAutoFit/>
          </a:bodyPr>
          <a:lstStyle/>
          <a:p>
            <a:r>
              <a:rPr lang="zh-CN" altLang="en-US" b="1"/>
              <a:t>Models</a:t>
            </a:r>
          </a:p>
        </p:txBody>
      </p:sp>
      <p:sp>
        <p:nvSpPr>
          <p:cNvPr id="8" name="文本框 7"/>
          <p:cNvSpPr txBox="1"/>
          <p:nvPr/>
        </p:nvSpPr>
        <p:spPr>
          <a:xfrm>
            <a:off x="561340" y="3192145"/>
            <a:ext cx="8582025" cy="564515"/>
          </a:xfrm>
          <a:prstGeom prst="rect">
            <a:avLst/>
          </a:prstGeom>
          <a:noFill/>
        </p:spPr>
        <p:txBody>
          <a:bodyPr wrap="square" rtlCol="0" anchor="t">
            <a:spAutoFit/>
          </a:bodyPr>
          <a:lstStyle/>
          <a:p>
            <a:pPr>
              <a:lnSpc>
                <a:spcPct val="110000"/>
              </a:lnSpc>
            </a:pPr>
            <a:r>
              <a:rPr lang="zh-CN" altLang="en-US" sz="1400" dirty="0"/>
              <a:t>Logicians usually think in terms of </a:t>
            </a:r>
            <a:r>
              <a:rPr lang="zh-CN" altLang="en-US" sz="1400" b="1" dirty="0">
                <a:solidFill>
                  <a:srgbClr val="C00000"/>
                </a:solidFill>
              </a:rPr>
              <a:t>models</a:t>
            </a:r>
            <a:r>
              <a:rPr lang="zh-CN" altLang="en-US" sz="1400" dirty="0"/>
              <a:t>, which are formalized structural worlds that can be evaluated for truth or falsity </a:t>
            </a:r>
            <a:r>
              <a:rPr lang="en-US" altLang="zh-CN" sz="1400" dirty="0"/>
              <a:t>(</a:t>
            </a:r>
            <a:r>
              <a:rPr lang="zh-CN" altLang="en-US" sz="1400" dirty="0"/>
              <a:t>人工智能现代方法 </a:t>
            </a:r>
            <a:r>
              <a:rPr lang="en-US" altLang="zh-CN" sz="1400" dirty="0"/>
              <a:t>p169)</a:t>
            </a:r>
            <a:endParaRPr lang="zh-CN" altLang="en-US" sz="1400" dirty="0"/>
          </a:p>
        </p:txBody>
      </p:sp>
      <p:sp>
        <p:nvSpPr>
          <p:cNvPr id="12" name="文本框 11">
            <a:extLst>
              <a:ext uri="{FF2B5EF4-FFF2-40B4-BE49-F238E27FC236}">
                <a16:creationId xmlns:a16="http://schemas.microsoft.com/office/drawing/2014/main" id="{1A51E800-8C7D-4046-8983-71FE7C43031E}"/>
              </a:ext>
            </a:extLst>
          </p:cNvPr>
          <p:cNvSpPr txBox="1"/>
          <p:nvPr/>
        </p:nvSpPr>
        <p:spPr>
          <a:xfrm>
            <a:off x="4852352" y="3667196"/>
            <a:ext cx="1842390" cy="1015663"/>
          </a:xfrm>
          <a:prstGeom prst="rect">
            <a:avLst/>
          </a:prstGeom>
          <a:noFill/>
        </p:spPr>
        <p:txBody>
          <a:bodyPr wrap="square">
            <a:spAutoFit/>
          </a:bodyPr>
          <a:lstStyle/>
          <a:p>
            <a:r>
              <a:rPr lang="en-US" altLang="zh-CN" sz="1200" dirty="0"/>
              <a:t>Turing Award winner Yann </a:t>
            </a:r>
            <a:r>
              <a:rPr lang="en-US" altLang="zh-CN" sz="1200" dirty="0" err="1"/>
              <a:t>LeCun</a:t>
            </a:r>
            <a:r>
              <a:rPr lang="en-US" altLang="zh-CN" sz="1200" dirty="0"/>
              <a:t>: The ability to learn "world models" is the key to building human-level AI</a:t>
            </a:r>
            <a:endParaRPr lang="zh-CN" altLang="en-US" sz="1200" dirty="0"/>
          </a:p>
        </p:txBody>
      </p:sp>
      <p:pic>
        <p:nvPicPr>
          <p:cNvPr id="13" name="图片 12">
            <a:extLst>
              <a:ext uri="{FF2B5EF4-FFF2-40B4-BE49-F238E27FC236}">
                <a16:creationId xmlns:a16="http://schemas.microsoft.com/office/drawing/2014/main" id="{87F72478-18D4-4B8E-98FD-606B7C010E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7" y="3719989"/>
            <a:ext cx="1091343" cy="963656"/>
          </a:xfrm>
          <a:prstGeom prst="rect">
            <a:avLst/>
          </a:prstGeom>
        </p:spPr>
      </p:pic>
      <p:sp>
        <p:nvSpPr>
          <p:cNvPr id="16" name="文本框 15">
            <a:extLst>
              <a:ext uri="{FF2B5EF4-FFF2-40B4-BE49-F238E27FC236}">
                <a16:creationId xmlns:a16="http://schemas.microsoft.com/office/drawing/2014/main" id="{18C8F29E-AA05-43CA-8741-16ADF1E7D965}"/>
              </a:ext>
            </a:extLst>
          </p:cNvPr>
          <p:cNvSpPr txBox="1"/>
          <p:nvPr/>
        </p:nvSpPr>
        <p:spPr>
          <a:xfrm>
            <a:off x="1168220" y="3717962"/>
            <a:ext cx="3685866" cy="954107"/>
          </a:xfrm>
          <a:prstGeom prst="rect">
            <a:avLst/>
          </a:prstGeom>
          <a:noFill/>
        </p:spPr>
        <p:txBody>
          <a:bodyPr wrap="square">
            <a:spAutoFit/>
          </a:bodyPr>
          <a:lstStyle/>
          <a:p>
            <a:r>
              <a:rPr lang="en-US" altLang="zh-CN" sz="800" dirty="0">
                <a:solidFill>
                  <a:srgbClr val="C00000"/>
                </a:solidFill>
              </a:rPr>
              <a:t>Three challenges in artificial intelligence research:</a:t>
            </a:r>
          </a:p>
          <a:p>
            <a:r>
              <a:rPr lang="en-US" altLang="zh-CN" sz="800" dirty="0"/>
              <a:t>1. How machines learn to represent the world, learn to predict, and learn to act primarily through observation?</a:t>
            </a:r>
            <a:endParaRPr lang="zh-CN" altLang="en-US" sz="800" dirty="0"/>
          </a:p>
          <a:p>
            <a:r>
              <a:rPr lang="en-US" altLang="zh-CN" sz="800" dirty="0"/>
              <a:t>2. How machines can reason and plan in a manner compatible with gradient-based learning?</a:t>
            </a:r>
          </a:p>
          <a:p>
            <a:r>
              <a:rPr lang="en-US" altLang="zh-CN" sz="800" dirty="0"/>
              <a:t>3. How machines can learn to represent perception and action planning in a hierarchical manner across multiple abstract levels and multiple time scales</a:t>
            </a:r>
            <a:endParaRPr lang="zh-CN" altLang="en-US" sz="800" dirty="0"/>
          </a:p>
        </p:txBody>
      </p:sp>
      <p:sp>
        <p:nvSpPr>
          <p:cNvPr id="17" name="文本框 16">
            <a:extLst>
              <a:ext uri="{FF2B5EF4-FFF2-40B4-BE49-F238E27FC236}">
                <a16:creationId xmlns:a16="http://schemas.microsoft.com/office/drawing/2014/main" id="{39A6AA39-5960-485F-A77C-E592EC0558D6}"/>
              </a:ext>
            </a:extLst>
          </p:cNvPr>
          <p:cNvSpPr txBox="1"/>
          <p:nvPr/>
        </p:nvSpPr>
        <p:spPr>
          <a:xfrm>
            <a:off x="6743131" y="3428613"/>
            <a:ext cx="2143456" cy="461665"/>
          </a:xfrm>
          <a:prstGeom prst="rect">
            <a:avLst/>
          </a:prstGeom>
          <a:noFill/>
        </p:spPr>
        <p:txBody>
          <a:bodyPr wrap="square">
            <a:spAutoFit/>
          </a:bodyPr>
          <a:lstStyle/>
          <a:p>
            <a:r>
              <a:rPr lang="en-US" altLang="zh-CN" sz="1200" b="1" dirty="0"/>
              <a:t>Is Sora poised to become a 'world model'?</a:t>
            </a:r>
            <a:endParaRPr lang="zh-CN" altLang="en-US" sz="1200" b="1" dirty="0"/>
          </a:p>
        </p:txBody>
      </p:sp>
      <p:pic>
        <p:nvPicPr>
          <p:cNvPr id="3074" name="Picture 2">
            <a:extLst>
              <a:ext uri="{FF2B5EF4-FFF2-40B4-BE49-F238E27FC236}">
                <a16:creationId xmlns:a16="http://schemas.microsoft.com/office/drawing/2014/main" id="{100FACA2-9304-4CDB-B9A6-15339434CE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4479" y="3847239"/>
            <a:ext cx="1474349" cy="8309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Propositional logic: a simple logic</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351155" y="1097280"/>
            <a:ext cx="2540000" cy="368300"/>
          </a:xfrm>
          <a:prstGeom prst="rect">
            <a:avLst/>
          </a:prstGeom>
          <a:noFill/>
        </p:spPr>
        <p:txBody>
          <a:bodyPr wrap="square" rtlCol="0" anchor="t">
            <a:spAutoFit/>
          </a:bodyPr>
          <a:lstStyle/>
          <a:p>
            <a:r>
              <a:rPr lang="zh-CN" altLang="en-US" b="1" i="1"/>
              <a:t>Assignment</a:t>
            </a:r>
          </a:p>
        </p:txBody>
      </p:sp>
      <p:sp>
        <p:nvSpPr>
          <p:cNvPr id="6" name="文本框 5"/>
          <p:cNvSpPr txBox="1"/>
          <p:nvPr/>
        </p:nvSpPr>
        <p:spPr>
          <a:xfrm>
            <a:off x="628015" y="1590675"/>
            <a:ext cx="8308975" cy="1168400"/>
          </a:xfrm>
          <a:prstGeom prst="rect">
            <a:avLst/>
          </a:prstGeom>
          <a:noFill/>
        </p:spPr>
        <p:txBody>
          <a:bodyPr wrap="square" rtlCol="0" anchor="t">
            <a:spAutoFit/>
          </a:bodyPr>
          <a:lstStyle/>
          <a:p>
            <a:r>
              <a:rPr lang="zh-CN" altLang="en-US" sz="1400" i="1"/>
              <a:t>A proposition is a statement that can be judged as true or false. There are only two possible judgments </a:t>
            </a:r>
          </a:p>
          <a:p>
            <a:r>
              <a:rPr lang="zh-CN" altLang="en-US" sz="1400" i="1"/>
              <a:t>of such a statement: one is a correct judgment and the other is an incorrect judgment. The truth value </a:t>
            </a:r>
          </a:p>
          <a:p>
            <a:r>
              <a:rPr lang="zh-CN" altLang="en-US" sz="1400" i="1"/>
              <a:t>(or value) of a proposition that is judged to be correct is true, and the truth value (or value) of a </a:t>
            </a:r>
          </a:p>
          <a:p>
            <a:r>
              <a:rPr lang="zh-CN" altLang="en-US" sz="1400" i="1"/>
              <a:t>proposition that is judged to be incorrect is false. Thus, a proposition can be called a statement with a </a:t>
            </a:r>
          </a:p>
          <a:p>
            <a:r>
              <a:rPr lang="zh-CN" altLang="en-US" sz="1400" i="1"/>
              <a:t>unique truth value or a statement with a unique judgment result</a:t>
            </a:r>
          </a:p>
        </p:txBody>
      </p:sp>
      <p:grpSp>
        <p:nvGrpSpPr>
          <p:cNvPr id="21" name="组合 20"/>
          <p:cNvGrpSpPr/>
          <p:nvPr/>
        </p:nvGrpSpPr>
        <p:grpSpPr>
          <a:xfrm>
            <a:off x="742315" y="2947035"/>
            <a:ext cx="3957320" cy="527050"/>
            <a:chOff x="1169" y="4641"/>
            <a:chExt cx="6232" cy="830"/>
          </a:xfrm>
        </p:grpSpPr>
        <p:sp>
          <p:nvSpPr>
            <p:cNvPr id="10" name="椭圆 9"/>
            <p:cNvSpPr/>
            <p:nvPr/>
          </p:nvSpPr>
          <p:spPr>
            <a:xfrm>
              <a:off x="1169" y="4671"/>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1"/>
                <a:t>01</a:t>
              </a:r>
            </a:p>
          </p:txBody>
        </p:sp>
        <p:sp>
          <p:nvSpPr>
            <p:cNvPr id="14" name="文本框 13"/>
            <p:cNvSpPr txBox="1"/>
            <p:nvPr/>
          </p:nvSpPr>
          <p:spPr>
            <a:xfrm>
              <a:off x="1999" y="4641"/>
              <a:ext cx="5403" cy="822"/>
            </a:xfrm>
            <a:prstGeom prst="rect">
              <a:avLst/>
            </a:prstGeom>
            <a:noFill/>
          </p:spPr>
          <p:txBody>
            <a:bodyPr wrap="square" rtlCol="0" anchor="t">
              <a:spAutoFit/>
            </a:bodyPr>
            <a:lstStyle/>
            <a:p>
              <a:r>
                <a:rPr lang="zh-CN" altLang="en-US" sz="1400" i="1"/>
                <a:t>The truth value of a proposition: the result of a judgment</a:t>
              </a:r>
            </a:p>
          </p:txBody>
        </p:sp>
      </p:grpSp>
      <p:grpSp>
        <p:nvGrpSpPr>
          <p:cNvPr id="22" name="组合 21"/>
          <p:cNvGrpSpPr/>
          <p:nvPr/>
        </p:nvGrpSpPr>
        <p:grpSpPr>
          <a:xfrm>
            <a:off x="4568190" y="2966085"/>
            <a:ext cx="4575175" cy="508000"/>
            <a:chOff x="7194" y="4671"/>
            <a:chExt cx="7205" cy="800"/>
          </a:xfrm>
        </p:grpSpPr>
        <p:sp>
          <p:nvSpPr>
            <p:cNvPr id="12" name="椭圆 11"/>
            <p:cNvSpPr/>
            <p:nvPr/>
          </p:nvSpPr>
          <p:spPr>
            <a:xfrm>
              <a:off x="7194" y="4671"/>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1"/>
                <a:t>02</a:t>
              </a:r>
            </a:p>
          </p:txBody>
        </p:sp>
        <p:sp>
          <p:nvSpPr>
            <p:cNvPr id="17" name="文本框 16"/>
            <p:cNvSpPr txBox="1"/>
            <p:nvPr/>
          </p:nvSpPr>
          <p:spPr>
            <a:xfrm>
              <a:off x="7999" y="4813"/>
              <a:ext cx="6401" cy="483"/>
            </a:xfrm>
            <a:prstGeom prst="rect">
              <a:avLst/>
            </a:prstGeom>
            <a:noFill/>
          </p:spPr>
          <p:txBody>
            <a:bodyPr wrap="square" rtlCol="0" anchor="t">
              <a:spAutoFit/>
            </a:bodyPr>
            <a:lstStyle/>
            <a:p>
              <a:r>
                <a:rPr lang="zh-CN" altLang="en-US" sz="1400" i="1"/>
                <a:t>The value of the true value: both true and false</a:t>
              </a:r>
            </a:p>
          </p:txBody>
        </p:sp>
      </p:grpSp>
      <p:grpSp>
        <p:nvGrpSpPr>
          <p:cNvPr id="23" name="组合 22"/>
          <p:cNvGrpSpPr/>
          <p:nvPr/>
        </p:nvGrpSpPr>
        <p:grpSpPr>
          <a:xfrm>
            <a:off x="742315" y="3850005"/>
            <a:ext cx="3815080" cy="538480"/>
            <a:chOff x="1169" y="6063"/>
            <a:chExt cx="6008" cy="848"/>
          </a:xfrm>
        </p:grpSpPr>
        <p:sp>
          <p:nvSpPr>
            <p:cNvPr id="11" name="椭圆 10"/>
            <p:cNvSpPr/>
            <p:nvPr/>
          </p:nvSpPr>
          <p:spPr>
            <a:xfrm>
              <a:off x="1169" y="6063"/>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1"/>
                <a:t>03</a:t>
              </a:r>
            </a:p>
          </p:txBody>
        </p:sp>
        <p:sp>
          <p:nvSpPr>
            <p:cNvPr id="18" name="文本框 17"/>
            <p:cNvSpPr txBox="1"/>
            <p:nvPr/>
          </p:nvSpPr>
          <p:spPr>
            <a:xfrm>
              <a:off x="1999" y="6089"/>
              <a:ext cx="5179" cy="822"/>
            </a:xfrm>
            <a:prstGeom prst="rect">
              <a:avLst/>
            </a:prstGeom>
            <a:noFill/>
          </p:spPr>
          <p:txBody>
            <a:bodyPr wrap="square" rtlCol="0" anchor="t">
              <a:spAutoFit/>
            </a:bodyPr>
            <a:lstStyle/>
            <a:p>
              <a:r>
                <a:rPr lang="zh-CN" altLang="en-US" sz="1400" i="1"/>
                <a:t>True proposition: the true value is the true proposition</a:t>
              </a:r>
            </a:p>
          </p:txBody>
        </p:sp>
      </p:grpSp>
      <p:grpSp>
        <p:nvGrpSpPr>
          <p:cNvPr id="24" name="组合 23"/>
          <p:cNvGrpSpPr/>
          <p:nvPr/>
        </p:nvGrpSpPr>
        <p:grpSpPr>
          <a:xfrm>
            <a:off x="4568190" y="3850005"/>
            <a:ext cx="4368800" cy="544195"/>
            <a:chOff x="7194" y="6063"/>
            <a:chExt cx="6880" cy="857"/>
          </a:xfrm>
        </p:grpSpPr>
        <p:sp>
          <p:nvSpPr>
            <p:cNvPr id="19" name="椭圆 18"/>
            <p:cNvSpPr/>
            <p:nvPr/>
          </p:nvSpPr>
          <p:spPr>
            <a:xfrm>
              <a:off x="7194" y="6120"/>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1"/>
                <a:t>04</a:t>
              </a:r>
            </a:p>
          </p:txBody>
        </p:sp>
        <p:sp>
          <p:nvSpPr>
            <p:cNvPr id="20" name="文本框 19"/>
            <p:cNvSpPr txBox="1"/>
            <p:nvPr/>
          </p:nvSpPr>
          <p:spPr>
            <a:xfrm>
              <a:off x="8176" y="6063"/>
              <a:ext cx="5898" cy="822"/>
            </a:xfrm>
            <a:prstGeom prst="rect">
              <a:avLst/>
            </a:prstGeom>
            <a:noFill/>
          </p:spPr>
          <p:txBody>
            <a:bodyPr wrap="square" rtlCol="0" anchor="t">
              <a:spAutoFit/>
            </a:bodyPr>
            <a:lstStyle/>
            <a:p>
              <a:r>
                <a:rPr lang="zh-CN" altLang="en-US" sz="1400" i="1"/>
                <a:t>False proposition: a proposition whose true value is false</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Logical Representation and Reasoning of Knowledge</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349250" y="1033145"/>
            <a:ext cx="5323205" cy="368300"/>
          </a:xfrm>
          <a:prstGeom prst="rect">
            <a:avLst/>
          </a:prstGeom>
          <a:noFill/>
        </p:spPr>
        <p:txBody>
          <a:bodyPr wrap="square" rtlCol="0" anchor="t">
            <a:spAutoFit/>
          </a:bodyPr>
          <a:lstStyle/>
          <a:p>
            <a:r>
              <a:rPr lang="zh-CN" altLang="en-US" b="1" i="1"/>
              <a:t>Classification of Propositions</a:t>
            </a:r>
          </a:p>
        </p:txBody>
      </p:sp>
      <p:sp>
        <p:nvSpPr>
          <p:cNvPr id="3" name="文本框 2"/>
          <p:cNvSpPr txBox="1"/>
          <p:nvPr/>
        </p:nvSpPr>
        <p:spPr>
          <a:xfrm>
            <a:off x="717550" y="1401445"/>
            <a:ext cx="7950200" cy="737235"/>
          </a:xfrm>
          <a:prstGeom prst="rect">
            <a:avLst/>
          </a:prstGeom>
          <a:noFill/>
        </p:spPr>
        <p:txBody>
          <a:bodyPr wrap="square" rtlCol="0" anchor="t">
            <a:spAutoFit/>
          </a:bodyPr>
          <a:lstStyle/>
          <a:p>
            <a:pPr marL="285750" indent="-285750">
              <a:buFont typeface="Arial" charset="0"/>
              <a:buChar char="•"/>
            </a:pPr>
            <a:r>
              <a:rPr lang="zh-CN" altLang="en-US" sz="1400" i="1"/>
              <a:t>Simple proposition (original subordinate proposition): a proposition consisting of a simple declarative sentence</a:t>
            </a:r>
          </a:p>
          <a:p>
            <a:pPr marL="285750" indent="-285750">
              <a:buFont typeface="Arial" charset="0"/>
              <a:buChar char="•"/>
            </a:pPr>
            <a:r>
              <a:rPr lang="zh-CN" altLang="en-US" sz="1400" i="1"/>
              <a:t>Compound proposition: A proposition formed by linking simple propositions using conjunctions</a:t>
            </a:r>
          </a:p>
        </p:txBody>
      </p:sp>
      <p:sp>
        <p:nvSpPr>
          <p:cNvPr id="6" name="文本框 5"/>
          <p:cNvSpPr txBox="1"/>
          <p:nvPr/>
        </p:nvSpPr>
        <p:spPr>
          <a:xfrm>
            <a:off x="361315" y="2249805"/>
            <a:ext cx="6002020" cy="369332"/>
          </a:xfrm>
          <a:prstGeom prst="rect">
            <a:avLst/>
          </a:prstGeom>
          <a:noFill/>
        </p:spPr>
        <p:txBody>
          <a:bodyPr wrap="square" rtlCol="0" anchor="t">
            <a:spAutoFit/>
          </a:bodyPr>
          <a:lstStyle/>
          <a:p>
            <a:r>
              <a:rPr lang="en-US" altLang="zh-CN" b="1" i="1" dirty="0"/>
              <a:t>A</a:t>
            </a:r>
            <a:r>
              <a:rPr lang="zh-CN" altLang="en-US" b="1" i="1" dirty="0"/>
              <a:t> </a:t>
            </a:r>
            <a:r>
              <a:rPr lang="en-GB" altLang="zh-CN" b="1" i="1" dirty="0"/>
              <a:t>truth table of connectives</a:t>
            </a:r>
            <a:endParaRPr lang="zh-CN" altLang="en-US" b="1" i="1" dirty="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0" y="2571750"/>
            <a:ext cx="7772400" cy="21174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3"/>
              </a:xfrm>
              <a:prstGeom prst="rect">
                <a:avLst/>
              </a:prstGeom>
              <a:noFill/>
            </p:spPr>
            <p:txBody>
              <a:bodyPr wrap="square" rtlCol="0">
                <a:spAutoFit/>
              </a:bodyPr>
              <a:lstStyle/>
              <a:p>
                <a:pPr algn="ctr"/>
                <a:r>
                  <a:rPr lang="en-US" altLang="zh-CN" sz="4400" dirty="0">
                    <a:ln w="0">
                      <a:solidFill>
                        <a:schemeClr val="bg1"/>
                      </a:solidFill>
                    </a:ln>
                    <a:solidFill>
                      <a:schemeClr val="tx1">
                        <a:lumMod val="75000"/>
                        <a:lumOff val="25000"/>
                      </a:schemeClr>
                    </a:solidFill>
                    <a:effectLst/>
                    <a:latin typeface="Impact" charset="0"/>
                    <a:cs typeface="Impact" charset="0"/>
                  </a:rPr>
                  <a:t> First order logic</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First order logical reasoning</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362710" y="1158240"/>
            <a:ext cx="6195060" cy="368300"/>
          </a:xfrm>
          <a:prstGeom prst="rect">
            <a:avLst/>
          </a:prstGeom>
          <a:noFill/>
        </p:spPr>
        <p:txBody>
          <a:bodyPr wrap="square" rtlCol="0" anchor="t">
            <a:spAutoFit/>
          </a:bodyPr>
          <a:lstStyle/>
          <a:p>
            <a:pPr algn="ctr"/>
            <a:r>
              <a:rPr lang="zh-CN" altLang="en-US" b="1"/>
              <a:t>Limitations of propositional logic</a:t>
            </a:r>
          </a:p>
        </p:txBody>
      </p:sp>
      <p:sp>
        <p:nvSpPr>
          <p:cNvPr id="3" name="文本框 2"/>
          <p:cNvSpPr txBox="1"/>
          <p:nvPr/>
        </p:nvSpPr>
        <p:spPr>
          <a:xfrm>
            <a:off x="580390" y="1651635"/>
            <a:ext cx="7983220" cy="2453640"/>
          </a:xfrm>
          <a:prstGeom prst="rect">
            <a:avLst/>
          </a:prstGeom>
          <a:noFill/>
        </p:spPr>
        <p:txBody>
          <a:bodyPr wrap="square" rtlCol="0" anchor="t">
            <a:spAutoFit/>
          </a:bodyPr>
          <a:lstStyle/>
          <a:p>
            <a:pPr algn="just">
              <a:lnSpc>
                <a:spcPct val="160000"/>
              </a:lnSpc>
            </a:pPr>
            <a:r>
              <a:rPr lang="zh-CN" altLang="en-US" sz="1600" dirty="0"/>
              <a:t>The reason for this limitation is </a:t>
            </a:r>
            <a:r>
              <a:rPr lang="zh-CN" altLang="en-US" sz="1600" dirty="0">
                <a:solidFill>
                  <a:srgbClr val="C00000"/>
                </a:solidFill>
              </a:rPr>
              <a:t>that propositional logic does not take into account the intrinsic connections and quantitative relationships between propositions</a:t>
            </a:r>
            <a:r>
              <a:rPr lang="zh-CN" altLang="en-US" sz="1600" dirty="0"/>
              <a:t>. To reflect this intrinsic connection, we need to analyze propositional logic, analyze the individual words, predicates, and quantifiers in it, and then study the logical relationships among them to summarize the correct forms and rules of reasoning, which is the study of first-order (predicate) logic.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First Order Logic</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35255" y="1137285"/>
            <a:ext cx="4597400" cy="3592265"/>
          </a:xfrm>
          <a:prstGeom prst="rect">
            <a:avLst/>
          </a:prstGeom>
          <a:noFill/>
        </p:spPr>
        <p:txBody>
          <a:bodyPr wrap="square" rtlCol="0" anchor="t">
            <a:spAutoFit/>
          </a:bodyPr>
          <a:lstStyle/>
          <a:p>
            <a:pPr marL="285750" indent="-285750">
              <a:lnSpc>
                <a:spcPct val="110000"/>
              </a:lnSpc>
              <a:buFont typeface="Arial" charset="0"/>
              <a:buChar char="•"/>
            </a:pPr>
            <a:r>
              <a:rPr sz="1600" i="1" dirty="0"/>
              <a:t>The elements of first-order logic include: objects, relationships, functions, and equivalence</a:t>
            </a:r>
          </a:p>
          <a:p>
            <a:pPr marL="285750" indent="-285750">
              <a:lnSpc>
                <a:spcPct val="110000"/>
              </a:lnSpc>
              <a:buFont typeface="Arial" charset="0"/>
              <a:buChar char="•"/>
            </a:pPr>
            <a:r>
              <a:rPr sz="1600" i="1" dirty="0"/>
              <a:t>Basic elements of FOL syntax: constants, predicates, functions, variables, connectors, and other words, and quantifiers</a:t>
            </a:r>
          </a:p>
          <a:p>
            <a:pPr marL="285750" indent="-285750">
              <a:lnSpc>
                <a:spcPct val="110000"/>
              </a:lnSpc>
              <a:buFont typeface="Arial" charset="0"/>
              <a:buChar char="•"/>
            </a:pPr>
            <a:r>
              <a:rPr sz="1600" i="1" dirty="0"/>
              <a:t>Atomic</a:t>
            </a:r>
            <a:r>
              <a:rPr lang="zh-CN" altLang="en-US" sz="1600" i="1" dirty="0"/>
              <a:t> </a:t>
            </a:r>
            <a:r>
              <a:rPr sz="1600" i="1" dirty="0"/>
              <a:t>statement=predicate(term1,…,</a:t>
            </a:r>
            <a:r>
              <a:rPr sz="1600" i="1" dirty="0" err="1"/>
              <a:t>termx</a:t>
            </a:r>
            <a:r>
              <a:rPr sz="1600" i="1" dirty="0"/>
              <a:t>) or term1 = term2</a:t>
            </a:r>
          </a:p>
          <a:p>
            <a:pPr marL="285750" indent="-285750">
              <a:lnSpc>
                <a:spcPct val="110000"/>
              </a:lnSpc>
              <a:buFont typeface="Arial" charset="0"/>
              <a:buChar char="•"/>
            </a:pPr>
            <a:r>
              <a:rPr sz="1600" i="1" dirty="0"/>
              <a:t>term=function(term1,…,</a:t>
            </a:r>
            <a:r>
              <a:rPr sz="1600" i="1" dirty="0" err="1"/>
              <a:t>termx</a:t>
            </a:r>
            <a:r>
              <a:rPr sz="1600" i="1" dirty="0"/>
              <a:t>) or constant or variable</a:t>
            </a:r>
          </a:p>
          <a:p>
            <a:pPr marL="285750" indent="-285750">
              <a:lnSpc>
                <a:spcPct val="110000"/>
              </a:lnSpc>
              <a:buFont typeface="Arial" charset="0"/>
              <a:buChar char="•"/>
            </a:pPr>
            <a:r>
              <a:rPr sz="1600" i="1" dirty="0"/>
              <a:t>Complex statements are composed of atomic statements connected by connectives and quantifiers</a:t>
            </a:r>
          </a:p>
        </p:txBody>
      </p:sp>
      <p:grpSp>
        <p:nvGrpSpPr>
          <p:cNvPr id="10" name="组合 9"/>
          <p:cNvGrpSpPr/>
          <p:nvPr/>
        </p:nvGrpSpPr>
        <p:grpSpPr>
          <a:xfrm>
            <a:off x="4732654" y="1120775"/>
            <a:ext cx="4275837" cy="3433445"/>
            <a:chOff x="7453" y="1765"/>
            <a:chExt cx="6793" cy="5407"/>
          </a:xfrm>
        </p:grpSpPr>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453" y="1813"/>
              <a:ext cx="6754" cy="5359"/>
            </a:xfrm>
            <a:prstGeom prst="rect">
              <a:avLst/>
            </a:prstGeom>
          </p:spPr>
        </p:pic>
        <p:sp>
          <p:nvSpPr>
            <p:cNvPr id="7" name="矩形 6"/>
            <p:cNvSpPr/>
            <p:nvPr/>
          </p:nvSpPr>
          <p:spPr>
            <a:xfrm>
              <a:off x="7666" y="1849"/>
              <a:ext cx="1600" cy="434"/>
            </a:xfrm>
            <a:prstGeom prst="rect">
              <a:avLst/>
            </a:prstGeom>
            <a:solidFill>
              <a:schemeClr val="bg1"/>
            </a:solidFill>
            <a:ln w="38100" cap="flat" cmpd="sng" algn="ctr">
              <a:noFill/>
              <a:prstDash val="solid"/>
              <a:round/>
              <a:headEnd type="none" w="med" len="med"/>
              <a:tailEnd type="none" w="med" len="med"/>
            </a:ln>
          </p:spPr>
          <p:txBody>
            <a:bodyPr vert="horz" wrap="square" lIns="91440" tIns="45720" rIns="91440" bIns="45720" numCol="1" anchor="ctr" anchorCtr="0" compatLnSpc="1"/>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8" name="文本框 7"/>
            <p:cNvSpPr txBox="1"/>
            <p:nvPr/>
          </p:nvSpPr>
          <p:spPr>
            <a:xfrm>
              <a:off x="7771" y="1765"/>
              <a:ext cx="6475" cy="531"/>
            </a:xfrm>
            <a:prstGeom prst="rect">
              <a:avLst/>
            </a:prstGeom>
            <a:noFill/>
          </p:spPr>
          <p:txBody>
            <a:bodyPr wrap="square" rtlCol="0" anchor="t">
              <a:spAutoFit/>
            </a:bodyPr>
            <a:lstStyle/>
            <a:p>
              <a:r>
                <a:rPr lang="zh-CN" altLang="en-US" sz="1600" b="1" i="1" dirty="0"/>
                <a:t>The grammar of FOL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3"/>
              </a:xfrm>
              <a:prstGeom prst="rect">
                <a:avLst/>
              </a:prstGeom>
              <a:noFill/>
            </p:spPr>
            <p:txBody>
              <a:bodyPr wrap="square" rtlCol="0">
                <a:spAutoFit/>
              </a:bodyPr>
              <a:lstStyle/>
              <a:p>
                <a:pPr algn="ctr"/>
                <a:r>
                  <a:rPr lang="en-US" altLang="zh-CN" sz="4400" dirty="0">
                    <a:ln w="0">
                      <a:solidFill>
                        <a:schemeClr val="bg1"/>
                      </a:solidFill>
                    </a:ln>
                    <a:solidFill>
                      <a:schemeClr val="tx1">
                        <a:lumMod val="75000"/>
                        <a:lumOff val="25000"/>
                      </a:schemeClr>
                    </a:solidFill>
                    <a:effectLst/>
                    <a:latin typeface="Impact" charset="0"/>
                    <a:cs typeface="Impact" charset="0"/>
                  </a:rPr>
                  <a:t>Quantifying</a:t>
                </a:r>
                <a:r>
                  <a:rPr lang="zh-CN" altLang="en-US" sz="4400" dirty="0">
                    <a:ln w="0">
                      <a:solidFill>
                        <a:schemeClr val="bg1"/>
                      </a:solidFill>
                    </a:ln>
                    <a:solidFill>
                      <a:schemeClr val="tx1">
                        <a:lumMod val="75000"/>
                        <a:lumOff val="25000"/>
                      </a:schemeClr>
                    </a:solidFill>
                    <a:effectLst/>
                    <a:latin typeface="Impact" charset="0"/>
                    <a:cs typeface="Impact" charset="0"/>
                  </a:rPr>
                  <a:t> </a:t>
                </a:r>
                <a:r>
                  <a:rPr lang="en-US" altLang="zh-CN" sz="4400" dirty="0">
                    <a:ln w="0">
                      <a:solidFill>
                        <a:schemeClr val="bg1"/>
                      </a:solidFill>
                    </a:ln>
                    <a:solidFill>
                      <a:schemeClr val="tx1">
                        <a:lumMod val="75000"/>
                        <a:lumOff val="25000"/>
                      </a:schemeClr>
                    </a:solidFill>
                    <a:effectLst/>
                    <a:latin typeface="Impact" charset="0"/>
                    <a:cs typeface="Impact" charset="0"/>
                  </a:rPr>
                  <a:t>Uncertainty</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we talk about when we talk about AI</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76" y="1072134"/>
            <a:ext cx="2388217" cy="2779885"/>
          </a:xfrm>
          <a:prstGeom prst="rect">
            <a:avLst/>
          </a:prstGeom>
        </p:spPr>
      </p:pic>
      <p:pic>
        <p:nvPicPr>
          <p:cNvPr id="2" name="Picture 2" descr="后GPT时代，多模态是最大的机会">
            <a:extLst>
              <a:ext uri="{FF2B5EF4-FFF2-40B4-BE49-F238E27FC236}">
                <a16:creationId xmlns:a16="http://schemas.microsoft.com/office/drawing/2014/main" id="{5E9F83C1-7D0B-4D3A-A157-0271B64233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77"/>
          <a:stretch/>
        </p:blipFill>
        <p:spPr bwMode="auto">
          <a:xfrm>
            <a:off x="4572000" y="1095504"/>
            <a:ext cx="4539024" cy="345863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8F096A7-7F01-4F5E-A4B5-911837442AA5}"/>
              </a:ext>
            </a:extLst>
          </p:cNvPr>
          <p:cNvSpPr txBox="1"/>
          <p:nvPr/>
        </p:nvSpPr>
        <p:spPr>
          <a:xfrm>
            <a:off x="4865806" y="4354086"/>
            <a:ext cx="4245218" cy="400110"/>
          </a:xfrm>
          <a:prstGeom prst="rect">
            <a:avLst/>
          </a:prstGeom>
          <a:noFill/>
        </p:spPr>
        <p:txBody>
          <a:bodyPr wrap="square">
            <a:spAutoFit/>
          </a:bodyPr>
          <a:lstStyle/>
          <a:p>
            <a:r>
              <a:rPr lang="en-US" altLang="zh-CN" sz="1000" dirty="0"/>
              <a:t>Yang, JF et al., Harnessing the Power of LLMs in Practice: A Survey on </a:t>
            </a:r>
            <a:r>
              <a:rPr lang="en-US" altLang="zh-CN" sz="1000" dirty="0" err="1"/>
              <a:t>ChatGPT</a:t>
            </a:r>
            <a:r>
              <a:rPr lang="en-US" altLang="zh-CN" sz="1000" dirty="0"/>
              <a:t> and Beyond</a:t>
            </a:r>
            <a:endParaRPr lang="zh-CN" altLang="en-US" sz="1000" dirty="0"/>
          </a:p>
        </p:txBody>
      </p:sp>
      <p:sp>
        <p:nvSpPr>
          <p:cNvPr id="36" name="文本框 35"/>
          <p:cNvSpPr txBox="1"/>
          <p:nvPr/>
        </p:nvSpPr>
        <p:spPr>
          <a:xfrm>
            <a:off x="2387350" y="1314416"/>
            <a:ext cx="2301765" cy="2092881"/>
          </a:xfrm>
          <a:prstGeom prst="rect">
            <a:avLst/>
          </a:prstGeom>
          <a:solidFill>
            <a:srgbClr val="92D050">
              <a:alpha val="74000"/>
            </a:srgbClr>
          </a:solidFill>
        </p:spPr>
        <p:txBody>
          <a:bodyPr wrap="square">
            <a:spAutoFit/>
          </a:bodyPr>
          <a:lstStyle/>
          <a:p>
            <a:r>
              <a:rPr lang="en-US" altLang="zh-CN" sz="1000" dirty="0"/>
              <a:t>1</a:t>
            </a:r>
            <a:r>
              <a:rPr lang="zh-CN" altLang="en-US" sz="1000" dirty="0"/>
              <a:t>、</a:t>
            </a:r>
            <a:r>
              <a:rPr lang="en-US" altLang="zh-CN" sz="1000" dirty="0" err="1"/>
              <a:t>ChatGPT</a:t>
            </a:r>
            <a:r>
              <a:rPr lang="en-US" altLang="zh-CN" sz="1000" dirty="0"/>
              <a:t>- solve any problem</a:t>
            </a:r>
          </a:p>
          <a:p>
            <a:r>
              <a:rPr lang="en-US" altLang="zh-CN" sz="1000" dirty="0"/>
              <a:t>2</a:t>
            </a:r>
            <a:r>
              <a:rPr lang="zh-CN" altLang="en-US" sz="1000" dirty="0"/>
              <a:t>、</a:t>
            </a:r>
            <a:r>
              <a:rPr lang="en-US" altLang="zh-CN" sz="1000" dirty="0"/>
              <a:t>Jasper AI- good at copywriting</a:t>
            </a:r>
          </a:p>
          <a:p>
            <a:r>
              <a:rPr lang="en-US" altLang="zh-CN" sz="1000" dirty="0"/>
              <a:t>3</a:t>
            </a:r>
            <a:r>
              <a:rPr lang="zh-CN" altLang="en-US" sz="1000" dirty="0"/>
              <a:t>、</a:t>
            </a:r>
            <a:r>
              <a:rPr lang="en-US" altLang="zh-CN" sz="1000" dirty="0" err="1"/>
              <a:t>Synthesia</a:t>
            </a:r>
            <a:r>
              <a:rPr lang="en-US" altLang="zh-CN" sz="1000" dirty="0"/>
              <a:t>- generate live video </a:t>
            </a:r>
          </a:p>
          <a:p>
            <a:r>
              <a:rPr lang="en-US" altLang="zh-CN" sz="1000" dirty="0"/>
              <a:t>4</a:t>
            </a:r>
            <a:r>
              <a:rPr lang="zh-CN" altLang="en-US" sz="1000" dirty="0"/>
              <a:t>、</a:t>
            </a:r>
            <a:r>
              <a:rPr lang="en-US" altLang="zh-CN" sz="1000" dirty="0"/>
              <a:t>Do Not Pay- resolve legal issues</a:t>
            </a:r>
          </a:p>
          <a:p>
            <a:r>
              <a:rPr lang="en-US" altLang="zh-CN" sz="1000" dirty="0"/>
              <a:t>5</a:t>
            </a:r>
            <a:r>
              <a:rPr lang="zh-CN" altLang="en-US" sz="1000" dirty="0"/>
              <a:t>、</a:t>
            </a:r>
            <a:r>
              <a:rPr lang="en-US" altLang="zh-CN" sz="1000" dirty="0"/>
              <a:t>Dall-E-2- create artistic works</a:t>
            </a:r>
          </a:p>
          <a:p>
            <a:r>
              <a:rPr lang="en-US" altLang="zh-CN" sz="1000" dirty="0"/>
              <a:t>6</a:t>
            </a:r>
            <a:r>
              <a:rPr lang="zh-CN" altLang="en-US" sz="1000" dirty="0"/>
              <a:t>、</a:t>
            </a:r>
            <a:r>
              <a:rPr lang="en-US" altLang="zh-CN" sz="1000" dirty="0"/>
              <a:t>Repurpose IO- automatic social media posting</a:t>
            </a:r>
          </a:p>
          <a:p>
            <a:r>
              <a:rPr lang="en-US" altLang="zh-CN" sz="1000" dirty="0"/>
              <a:t>7</a:t>
            </a:r>
            <a:r>
              <a:rPr lang="zh-CN" altLang="en-US" sz="1000" dirty="0"/>
              <a:t>、</a:t>
            </a:r>
            <a:r>
              <a:rPr lang="en-US" altLang="zh-CN" sz="1000" dirty="0"/>
              <a:t>Jenni AI- aid paper writing</a:t>
            </a:r>
          </a:p>
          <a:p>
            <a:r>
              <a:rPr lang="en-US" altLang="zh-CN" sz="1000" dirty="0"/>
              <a:t>8</a:t>
            </a:r>
            <a:r>
              <a:rPr lang="zh-CN" altLang="en-US" sz="1000" dirty="0"/>
              <a:t>、</a:t>
            </a:r>
            <a:r>
              <a:rPr lang="en-US" altLang="zh-CN" sz="1000" dirty="0"/>
              <a:t>Tome- write stories</a:t>
            </a:r>
          </a:p>
          <a:p>
            <a:r>
              <a:rPr lang="en-US" altLang="zh-CN" sz="1000" dirty="0"/>
              <a:t>9</a:t>
            </a:r>
            <a:r>
              <a:rPr lang="zh-CN" altLang="en-US" sz="1000" dirty="0"/>
              <a:t>、</a:t>
            </a:r>
            <a:r>
              <a:rPr lang="en-US" altLang="zh-CN" sz="1000" dirty="0"/>
              <a:t>Fireflies- make conference notes</a:t>
            </a:r>
          </a:p>
          <a:p>
            <a:r>
              <a:rPr lang="en-US" altLang="zh-CN" sz="1000" dirty="0"/>
              <a:t>10</a:t>
            </a:r>
            <a:r>
              <a:rPr lang="zh-CN" altLang="en-US" sz="1000" dirty="0"/>
              <a:t>、</a:t>
            </a:r>
            <a:r>
              <a:rPr lang="en-US" altLang="zh-CN" sz="1000" dirty="0" err="1"/>
              <a:t>Murf</a:t>
            </a:r>
            <a:r>
              <a:rPr lang="en-US" altLang="zh-CN" sz="1000" dirty="0"/>
              <a:t>- generate live speeches</a:t>
            </a:r>
          </a:p>
          <a:p>
            <a:r>
              <a:rPr lang="en-US" altLang="zh-CN" sz="1000" dirty="0"/>
              <a:t>11</a:t>
            </a:r>
            <a:r>
              <a:rPr lang="zh-CN" altLang="en-US" sz="1000" dirty="0"/>
              <a:t>、</a:t>
            </a:r>
            <a:r>
              <a:rPr lang="en-US" altLang="zh-CN" sz="1000" dirty="0" err="1"/>
              <a:t>Timelt</a:t>
            </a:r>
            <a:r>
              <a:rPr lang="en-US" altLang="zh-CN" sz="1000" dirty="0"/>
              <a:t>- time management expert</a:t>
            </a:r>
          </a:p>
          <a:p>
            <a:r>
              <a:rPr lang="en-US" altLang="zh-CN" sz="1000" dirty="0"/>
              <a:t>12</a:t>
            </a:r>
            <a:r>
              <a:rPr lang="zh-CN" altLang="en-US" sz="1000" dirty="0"/>
              <a:t>、</a:t>
            </a:r>
            <a:r>
              <a:rPr lang="en-US" altLang="zh-CN" sz="1000" dirty="0"/>
              <a:t>Chatbot Live- chat with you</a:t>
            </a:r>
            <a:endParaRPr lang="zh-CN" altLang="en-US" sz="1000" dirty="0"/>
          </a:p>
        </p:txBody>
      </p:sp>
      <p:sp>
        <p:nvSpPr>
          <p:cNvPr id="13" name="文本框 12">
            <a:extLst>
              <a:ext uri="{FF2B5EF4-FFF2-40B4-BE49-F238E27FC236}">
                <a16:creationId xmlns:a16="http://schemas.microsoft.com/office/drawing/2014/main" id="{95B1BDC2-0D59-499C-9B13-783791AEB636}"/>
              </a:ext>
            </a:extLst>
          </p:cNvPr>
          <p:cNvSpPr txBox="1"/>
          <p:nvPr/>
        </p:nvSpPr>
        <p:spPr>
          <a:xfrm>
            <a:off x="5408224" y="4691888"/>
            <a:ext cx="3567660" cy="276999"/>
          </a:xfrm>
          <a:prstGeom prst="rect">
            <a:avLst/>
          </a:prstGeom>
          <a:noFill/>
        </p:spPr>
        <p:txBody>
          <a:bodyPr wrap="square">
            <a:spAutoFit/>
          </a:bodyPr>
          <a:lstStyle/>
          <a:p>
            <a:r>
              <a:rPr lang="zh-CN" altLang="en-US" sz="1200" dirty="0"/>
              <a:t>https://www.qbitai.com/2023/05/50947.html</a:t>
            </a:r>
          </a:p>
        </p:txBody>
      </p:sp>
      <p:pic>
        <p:nvPicPr>
          <p:cNvPr id="9" name="图片 8">
            <a:extLst>
              <a:ext uri="{FF2B5EF4-FFF2-40B4-BE49-F238E27FC236}">
                <a16:creationId xmlns:a16="http://schemas.microsoft.com/office/drawing/2014/main" id="{FC99599C-DFCF-4F11-8B49-EB8897247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337" y="3501796"/>
            <a:ext cx="2025136" cy="1139139"/>
          </a:xfrm>
          <a:prstGeom prst="rect">
            <a:avLst/>
          </a:prstGeom>
        </p:spPr>
      </p:pic>
      <p:sp>
        <p:nvSpPr>
          <p:cNvPr id="16" name="文本框 15">
            <a:extLst>
              <a:ext uri="{FF2B5EF4-FFF2-40B4-BE49-F238E27FC236}">
                <a16:creationId xmlns:a16="http://schemas.microsoft.com/office/drawing/2014/main" id="{543DAABE-1B6E-41C3-B5AD-DA6E15F3AC43}"/>
              </a:ext>
            </a:extLst>
          </p:cNvPr>
          <p:cNvSpPr txBox="1"/>
          <p:nvPr/>
        </p:nvSpPr>
        <p:spPr>
          <a:xfrm>
            <a:off x="2885104" y="4015156"/>
            <a:ext cx="794279" cy="338554"/>
          </a:xfrm>
          <a:prstGeom prst="rect">
            <a:avLst/>
          </a:prstGeom>
          <a:noFill/>
        </p:spPr>
        <p:txBody>
          <a:bodyPr wrap="square">
            <a:spAutoFit/>
          </a:bodyPr>
          <a:lstStyle/>
          <a:p>
            <a:r>
              <a:rPr lang="en-US" altLang="zh-CN" sz="1600" dirty="0">
                <a:solidFill>
                  <a:srgbClr val="C00000"/>
                </a:solidFill>
              </a:rPr>
              <a:t>sora</a:t>
            </a:r>
            <a:endParaRPr lang="zh-CN" altLang="en-US" sz="1600" dirty="0">
              <a:solidFill>
                <a:srgbClr val="C00000"/>
              </a:solidFill>
            </a:endParaRPr>
          </a:p>
        </p:txBody>
      </p:sp>
      <p:sp>
        <p:nvSpPr>
          <p:cNvPr id="18" name="文本框 17">
            <a:extLst>
              <a:ext uri="{FF2B5EF4-FFF2-40B4-BE49-F238E27FC236}">
                <a16:creationId xmlns:a16="http://schemas.microsoft.com/office/drawing/2014/main" id="{09CDD27F-5638-4A23-BA19-1C57BAACFEDC}"/>
              </a:ext>
            </a:extLst>
          </p:cNvPr>
          <p:cNvSpPr txBox="1"/>
          <p:nvPr/>
        </p:nvSpPr>
        <p:spPr>
          <a:xfrm>
            <a:off x="211956" y="4691888"/>
            <a:ext cx="3662895" cy="276999"/>
          </a:xfrm>
          <a:prstGeom prst="rect">
            <a:avLst/>
          </a:prstGeom>
          <a:noFill/>
        </p:spPr>
        <p:txBody>
          <a:bodyPr wrap="square">
            <a:spAutoFit/>
          </a:bodyPr>
          <a:lstStyle/>
          <a:p>
            <a:r>
              <a:rPr lang="zh-CN" altLang="en-US" sz="1200" dirty="0"/>
              <a:t>https://m.huxiu.com/article/2683137.html?type=text</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0616" y="2571750"/>
            <a:ext cx="7690549" cy="2110514"/>
          </a:xfrm>
          <a:prstGeom prst="rect">
            <a:avLst/>
          </a:prstGeom>
          <a:noFill/>
        </p:spPr>
        <p:txBody>
          <a:bodyPr wrap="square" rtlCol="0" anchor="t">
            <a:spAutoFit/>
          </a:bodyPr>
          <a:lstStyle/>
          <a:p>
            <a:pPr>
              <a:lnSpc>
                <a:spcPct val="110000"/>
              </a:lnSpc>
            </a:pPr>
            <a:r>
              <a:rPr lang="zh-CN" altLang="en-US" sz="1000" i="1" dirty="0"/>
              <a:t>Purpose: Delivering passengers to the airport on time</a:t>
            </a:r>
          </a:p>
          <a:p>
            <a:pPr>
              <a:lnSpc>
                <a:spcPct val="110000"/>
              </a:lnSpc>
            </a:pPr>
            <a:r>
              <a:rPr lang="zh-CN" altLang="en-US" sz="1000" i="1" dirty="0"/>
              <a:t>Planning: </a:t>
            </a:r>
            <a:r>
              <a:rPr lang="zh-CN" altLang="en-US" sz="1000" i="1" dirty="0">
                <a:solidFill>
                  <a:srgbClr val="FF0000"/>
                </a:solidFill>
              </a:rPr>
              <a:t>At</a:t>
            </a:r>
            <a:r>
              <a:rPr lang="zh-CN" altLang="en-US" sz="1000" i="1" dirty="0"/>
              <a:t> = departing t minutes before the plane's departure and driving to the airport at a reasonable speed. </a:t>
            </a:r>
          </a:p>
          <a:p>
            <a:pPr>
              <a:lnSpc>
                <a:spcPct val="110000"/>
              </a:lnSpc>
            </a:pPr>
            <a:r>
              <a:rPr lang="zh-CN" altLang="en-US" sz="1000" i="1" dirty="0"/>
              <a:t>Question: Can </a:t>
            </a:r>
            <a:r>
              <a:rPr lang="zh-CN" altLang="en-US" sz="1000" i="1" dirty="0">
                <a:solidFill>
                  <a:srgbClr val="FF0000"/>
                </a:solidFill>
              </a:rPr>
              <a:t>At</a:t>
            </a:r>
            <a:r>
              <a:rPr lang="zh-CN" altLang="en-US" sz="1000" i="1" dirty="0"/>
              <a:t> planning get passengers to the airport on time?</a:t>
            </a:r>
          </a:p>
          <a:p>
            <a:pPr>
              <a:lnSpc>
                <a:spcPct val="110000"/>
              </a:lnSpc>
            </a:pPr>
            <a:r>
              <a:rPr lang="zh-CN" altLang="en-US" sz="1000" i="1" dirty="0"/>
              <a:t>Environment:</a:t>
            </a:r>
          </a:p>
          <a:p>
            <a:pPr>
              <a:lnSpc>
                <a:spcPct val="110000"/>
              </a:lnSpc>
            </a:pPr>
            <a:r>
              <a:rPr lang="zh-CN" altLang="en-US" sz="1000" i="1" dirty="0"/>
              <a:t>1. Partially observable (road conditions, other driver planning, etc.)</a:t>
            </a:r>
          </a:p>
          <a:p>
            <a:pPr>
              <a:lnSpc>
                <a:spcPct val="110000"/>
              </a:lnSpc>
            </a:pPr>
            <a:r>
              <a:rPr lang="zh-CN" altLang="en-US" sz="1000" i="1" dirty="0"/>
              <a:t>2. Uncertainty (vehicle flat tire, engine failure, etc.)</a:t>
            </a:r>
          </a:p>
          <a:p>
            <a:pPr>
              <a:lnSpc>
                <a:spcPct val="110000"/>
              </a:lnSpc>
            </a:pPr>
            <a:r>
              <a:rPr lang="zh-CN" altLang="en-US" sz="1000" i="1" dirty="0"/>
              <a:t>A logical intelligence may give the conclusion that</a:t>
            </a:r>
          </a:p>
          <a:p>
            <a:pPr>
              <a:lnSpc>
                <a:spcPct val="110000"/>
              </a:lnSpc>
            </a:pPr>
            <a:r>
              <a:rPr lang="zh-CN" altLang="en-US" sz="1000" i="1" dirty="0"/>
              <a:t>1. Risky leniency: "Planning A90 will get us to the airport in time"</a:t>
            </a:r>
          </a:p>
          <a:p>
            <a:pPr>
              <a:lnSpc>
                <a:spcPct val="110000"/>
              </a:lnSpc>
            </a:pPr>
            <a:r>
              <a:rPr lang="zh-CN" altLang="en-US" sz="1000" i="1" dirty="0"/>
              <a:t>2. To come to the following weaker conclusion: "Planning A90 will get us to the airport in time, as long </a:t>
            </a:r>
          </a:p>
          <a:p>
            <a:pPr>
              <a:lnSpc>
                <a:spcPct val="110000"/>
              </a:lnSpc>
            </a:pPr>
            <a:r>
              <a:rPr lang="zh-CN" altLang="en-US" sz="1000" i="1" dirty="0"/>
              <a:t>as the car doesn't break down, we don't run out of gas, we don't encounter any traffic accidents, </a:t>
            </a:r>
          </a:p>
          <a:p>
            <a:pPr>
              <a:lnSpc>
                <a:spcPct val="110000"/>
              </a:lnSpc>
            </a:pPr>
            <a:r>
              <a:rPr lang="zh-CN" altLang="en-US" sz="1000" i="1" dirty="0"/>
              <a:t>there are no traffic accidents on the bridge, the plane doesn't take off early, and there are no </a:t>
            </a:r>
          </a:p>
          <a:p>
            <a:pPr>
              <a:lnSpc>
                <a:spcPct val="110000"/>
              </a:lnSpc>
            </a:pPr>
            <a:r>
              <a:rPr lang="zh-CN" altLang="en-US" sz="1000" i="1" dirty="0"/>
              <a:t>meteors hitting my car, ...... "</a:t>
            </a:r>
          </a:p>
        </p:txBody>
      </p:sp>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Uncertainty Overview</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30</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 name="文本框 2"/>
          <p:cNvSpPr txBox="1"/>
          <p:nvPr/>
        </p:nvSpPr>
        <p:spPr>
          <a:xfrm>
            <a:off x="935037" y="2362071"/>
            <a:ext cx="7273925" cy="307777"/>
          </a:xfrm>
          <a:prstGeom prst="rect">
            <a:avLst/>
          </a:prstGeom>
          <a:noFill/>
        </p:spPr>
        <p:txBody>
          <a:bodyPr wrap="square" rtlCol="0" anchor="t">
            <a:spAutoFit/>
          </a:bodyPr>
          <a:lstStyle/>
          <a:p>
            <a:pPr algn="ctr"/>
            <a:r>
              <a:rPr lang="zh-CN" altLang="en-US" sz="1400" b="1" i="1" dirty="0"/>
              <a:t>An Example of Uncertainty: Autonomous Taxi Intelligent </a:t>
            </a:r>
            <a:r>
              <a:rPr lang="en-GB" altLang="zh-CN" sz="1400" b="1" i="1" dirty="0"/>
              <a:t>agent</a:t>
            </a:r>
            <a:endParaRPr lang="zh-CN" altLang="en-US" sz="1400" b="1" i="1" dirty="0"/>
          </a:p>
        </p:txBody>
      </p:sp>
      <p:sp>
        <p:nvSpPr>
          <p:cNvPr id="8" name="文本框 7">
            <a:extLst>
              <a:ext uri="{FF2B5EF4-FFF2-40B4-BE49-F238E27FC236}">
                <a16:creationId xmlns:a16="http://schemas.microsoft.com/office/drawing/2014/main" id="{89856A68-A2A9-4E37-BB10-0E2574207343}"/>
              </a:ext>
            </a:extLst>
          </p:cNvPr>
          <p:cNvSpPr txBox="1"/>
          <p:nvPr/>
        </p:nvSpPr>
        <p:spPr>
          <a:xfrm>
            <a:off x="104430" y="1088040"/>
            <a:ext cx="8752233" cy="1938992"/>
          </a:xfrm>
          <a:prstGeom prst="rect">
            <a:avLst/>
          </a:prstGeom>
          <a:noFill/>
        </p:spPr>
        <p:txBody>
          <a:bodyPr wrap="square">
            <a:spAutoFit/>
          </a:bodyPr>
          <a:lstStyle/>
          <a:p>
            <a:r>
              <a:rPr lang="en-US" altLang="zh-CN" sz="1200" dirty="0"/>
              <a:t>In an environment where the intelligent agent's observations may be partially observable or uncertain, the agent needs to deal with uncertainty. However, </a:t>
            </a:r>
            <a:r>
              <a:rPr lang="en-US" altLang="zh-CN" sz="1200" dirty="0">
                <a:solidFill>
                  <a:srgbClr val="C00000"/>
                </a:solidFill>
              </a:rPr>
              <a:t>in uncertain environments, it difficult for intelligent agent to predict its state or position after a series of actions.</a:t>
            </a:r>
            <a:endParaRPr lang="zh-CN" altLang="en-US" sz="1200" dirty="0">
              <a:solidFill>
                <a:srgbClr val="C00000"/>
              </a:solidFill>
            </a:endParaRPr>
          </a:p>
          <a:p>
            <a:r>
              <a:rPr lang="en-US" altLang="zh-CN" sz="1200" dirty="0"/>
              <a:t>Traditional solutions rely on "representations of the set of all possible world states" (called belief states) and "generating contingency plans" to address uncertainty issues. But they have many shortcomings when used to create Agent programs:</a:t>
            </a:r>
          </a:p>
          <a:p>
            <a:r>
              <a:rPr lang="en-US" altLang="zh-CN" sz="1200" dirty="0">
                <a:solidFill>
                  <a:srgbClr val="C00000"/>
                </a:solidFill>
              </a:rPr>
              <a:t>1) Considering every logically possible interpretation; 2) Considering every possible scenario; 3) Comparing action plans that cannot achieve the goal</a:t>
            </a:r>
          </a:p>
          <a:p>
            <a:endParaRPr lang="en-US" altLang="zh-CN" sz="1200" dirty="0"/>
          </a:p>
          <a:p>
            <a:endParaRPr lang="en-US" altLang="zh-CN" sz="1200" dirty="0"/>
          </a:p>
          <a:p>
            <a:endParaRPr lang="en-US" altLang="zh-CN"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Uncertainty and Rational Decision Making</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31</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10820" y="1093470"/>
            <a:ext cx="4542155" cy="368300"/>
          </a:xfrm>
          <a:prstGeom prst="rect">
            <a:avLst/>
          </a:prstGeom>
          <a:noFill/>
        </p:spPr>
        <p:txBody>
          <a:bodyPr wrap="square" rtlCol="0" anchor="t">
            <a:spAutoFit/>
          </a:bodyPr>
          <a:lstStyle/>
          <a:p>
            <a:r>
              <a:rPr lang="zh-CN" altLang="en-US" b="1"/>
              <a:t>Approach to Uncertainty</a:t>
            </a:r>
          </a:p>
        </p:txBody>
      </p:sp>
      <p:sp>
        <p:nvSpPr>
          <p:cNvPr id="3" name="文本框 2"/>
          <p:cNvSpPr txBox="1"/>
          <p:nvPr/>
        </p:nvSpPr>
        <p:spPr>
          <a:xfrm>
            <a:off x="548640" y="1497965"/>
            <a:ext cx="8308340" cy="953135"/>
          </a:xfrm>
          <a:prstGeom prst="rect">
            <a:avLst/>
          </a:prstGeom>
          <a:noFill/>
        </p:spPr>
        <p:txBody>
          <a:bodyPr wrap="square" rtlCol="0" anchor="t">
            <a:spAutoFit/>
          </a:bodyPr>
          <a:lstStyle/>
          <a:p>
            <a:r>
              <a:rPr lang="zh-CN" altLang="en-US" sz="1400" dirty="0"/>
              <a:t>In an uncertain environment, </a:t>
            </a:r>
            <a:r>
              <a:rPr lang="zh-CN" altLang="en-US" sz="1400" dirty="0">
                <a:solidFill>
                  <a:srgbClr val="C00000"/>
                </a:solidFill>
              </a:rPr>
              <a:t>the knowledge of the intelligence provides the degree of belief of the relevant statements</a:t>
            </a:r>
            <a:r>
              <a:rPr lang="zh-CN" altLang="en-US" sz="1400" dirty="0"/>
              <a:t>, and the main tool for dealing with the degree of belief is probability theory. Probability provides a way to generalize the uncertainty created by our inertia and ignorance</a:t>
            </a:r>
            <a:r>
              <a:rPr lang="zh-CN" altLang="en-US" sz="1400" i="1" dirty="0"/>
              <a:t>: </a:t>
            </a:r>
            <a:endParaRPr lang="en-US" altLang="zh-CN" sz="1400" i="1" dirty="0"/>
          </a:p>
          <a:p>
            <a:r>
              <a:rPr lang="en-US" altLang="zh-CN" sz="1400" i="1" dirty="0"/>
              <a:t>       </a:t>
            </a:r>
            <a:r>
              <a:rPr lang="zh-CN" altLang="en-US" sz="1400" i="1" dirty="0"/>
              <a:t>the probability (likelihood) that planning A25 will get us to the airport in time is 0.04</a:t>
            </a:r>
          </a:p>
        </p:txBody>
      </p:sp>
      <p:grpSp>
        <p:nvGrpSpPr>
          <p:cNvPr id="15" name="组合 14"/>
          <p:cNvGrpSpPr/>
          <p:nvPr/>
        </p:nvGrpSpPr>
        <p:grpSpPr>
          <a:xfrm>
            <a:off x="742315" y="2798142"/>
            <a:ext cx="3957955" cy="527050"/>
            <a:chOff x="1169" y="4356"/>
            <a:chExt cx="6233" cy="830"/>
          </a:xfrm>
        </p:grpSpPr>
        <p:sp>
          <p:nvSpPr>
            <p:cNvPr id="10" name="椭圆 9"/>
            <p:cNvSpPr/>
            <p:nvPr/>
          </p:nvSpPr>
          <p:spPr>
            <a:xfrm>
              <a:off x="1169" y="4386"/>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01</a:t>
              </a:r>
            </a:p>
          </p:txBody>
        </p:sp>
        <p:sp>
          <p:nvSpPr>
            <p:cNvPr id="14" name="文本框 13"/>
            <p:cNvSpPr txBox="1"/>
            <p:nvPr/>
          </p:nvSpPr>
          <p:spPr>
            <a:xfrm>
              <a:off x="1999" y="4356"/>
              <a:ext cx="5403" cy="822"/>
            </a:xfrm>
            <a:prstGeom prst="rect">
              <a:avLst/>
            </a:prstGeom>
            <a:noFill/>
          </p:spPr>
          <p:txBody>
            <a:bodyPr wrap="square" rtlCol="0" anchor="t">
              <a:spAutoFit/>
            </a:bodyPr>
            <a:lstStyle/>
            <a:p>
              <a:r>
                <a:rPr lang="zh-CN" altLang="en-US" sz="1400" b="1" dirty="0"/>
                <a:t>Probability theory</a:t>
              </a:r>
              <a:r>
                <a:rPr lang="zh-CN" altLang="en-US" sz="1400" dirty="0"/>
                <a:t>: a theory used to handle the belief degree</a:t>
              </a:r>
            </a:p>
          </p:txBody>
        </p:sp>
      </p:grpSp>
      <p:grpSp>
        <p:nvGrpSpPr>
          <p:cNvPr id="16" name="组合 15"/>
          <p:cNvGrpSpPr/>
          <p:nvPr/>
        </p:nvGrpSpPr>
        <p:grpSpPr>
          <a:xfrm>
            <a:off x="4568190" y="2785110"/>
            <a:ext cx="4575810" cy="551815"/>
            <a:chOff x="7194" y="4386"/>
            <a:chExt cx="7206" cy="869"/>
          </a:xfrm>
        </p:grpSpPr>
        <p:sp>
          <p:nvSpPr>
            <p:cNvPr id="12" name="椭圆 11"/>
            <p:cNvSpPr/>
            <p:nvPr/>
          </p:nvSpPr>
          <p:spPr>
            <a:xfrm>
              <a:off x="7194" y="4386"/>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02</a:t>
              </a:r>
            </a:p>
          </p:txBody>
        </p:sp>
        <p:sp>
          <p:nvSpPr>
            <p:cNvPr id="17" name="文本框 16"/>
            <p:cNvSpPr txBox="1"/>
            <p:nvPr/>
          </p:nvSpPr>
          <p:spPr>
            <a:xfrm>
              <a:off x="7999" y="4433"/>
              <a:ext cx="6401" cy="822"/>
            </a:xfrm>
            <a:prstGeom prst="rect">
              <a:avLst/>
            </a:prstGeom>
            <a:noFill/>
          </p:spPr>
          <p:txBody>
            <a:bodyPr wrap="square" rtlCol="0" anchor="t">
              <a:spAutoFit/>
            </a:bodyPr>
            <a:lstStyle/>
            <a:p>
              <a:r>
                <a:rPr lang="zh-CN" altLang="en-US" sz="1400" b="1" dirty="0"/>
                <a:t>Utility theory</a:t>
              </a:r>
              <a:r>
                <a:rPr lang="zh-CN" altLang="en-US" sz="1400" dirty="0"/>
                <a:t>: The representation and reasoning about preferences is a measure of validity</a:t>
              </a:r>
            </a:p>
          </p:txBody>
        </p:sp>
      </p:grpSp>
      <p:grpSp>
        <p:nvGrpSpPr>
          <p:cNvPr id="21" name="组合 20"/>
          <p:cNvGrpSpPr/>
          <p:nvPr/>
        </p:nvGrpSpPr>
        <p:grpSpPr>
          <a:xfrm>
            <a:off x="742315" y="3659570"/>
            <a:ext cx="3815715" cy="538480"/>
            <a:chOff x="1169" y="5721"/>
            <a:chExt cx="6009" cy="848"/>
          </a:xfrm>
        </p:grpSpPr>
        <p:sp>
          <p:nvSpPr>
            <p:cNvPr id="11" name="椭圆 10"/>
            <p:cNvSpPr/>
            <p:nvPr/>
          </p:nvSpPr>
          <p:spPr>
            <a:xfrm>
              <a:off x="1169" y="5721"/>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03</a:t>
              </a:r>
            </a:p>
          </p:txBody>
        </p:sp>
        <p:sp>
          <p:nvSpPr>
            <p:cNvPr id="18" name="文本框 17"/>
            <p:cNvSpPr txBox="1"/>
            <p:nvPr/>
          </p:nvSpPr>
          <p:spPr>
            <a:xfrm>
              <a:off x="1999" y="5747"/>
              <a:ext cx="5179" cy="822"/>
            </a:xfrm>
            <a:prstGeom prst="rect">
              <a:avLst/>
            </a:prstGeom>
            <a:noFill/>
          </p:spPr>
          <p:txBody>
            <a:bodyPr wrap="square" rtlCol="0" anchor="t">
              <a:spAutoFit/>
            </a:bodyPr>
            <a:lstStyle/>
            <a:p>
              <a:r>
                <a:rPr lang="zh-CN" altLang="en-US" sz="1400" dirty="0">
                  <a:solidFill>
                    <a:srgbClr val="C00000"/>
                  </a:solidFill>
                </a:rPr>
                <a:t>Decision theory = probability theory + utility theory</a:t>
              </a:r>
            </a:p>
          </p:txBody>
        </p:sp>
      </p:grpSp>
      <p:sp>
        <p:nvSpPr>
          <p:cNvPr id="20" name="文本框 19"/>
          <p:cNvSpPr txBox="1"/>
          <p:nvPr/>
        </p:nvSpPr>
        <p:spPr>
          <a:xfrm>
            <a:off x="4507299" y="3632835"/>
            <a:ext cx="3745230" cy="737235"/>
          </a:xfrm>
          <a:prstGeom prst="rect">
            <a:avLst/>
          </a:prstGeom>
          <a:noFill/>
        </p:spPr>
        <p:txBody>
          <a:bodyPr wrap="square" rtlCol="0" anchor="t">
            <a:spAutoFit/>
          </a:bodyPr>
          <a:lstStyle/>
          <a:p>
            <a:r>
              <a:rPr lang="zh-CN" altLang="en-US" sz="1400"/>
              <a:t>Basic idea: An agent is rational, if and only if it selects the action that produces the highest expected utility</a:t>
            </a:r>
            <a:r>
              <a:rPr lang="en-US" altLang="zh-CN" sz="1400"/>
              <a:t> move about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Prior probability,</a:t>
            </a:r>
            <a:r>
              <a:rPr lang="zh-CN" altLang="en-US" sz="2700" b="1" dirty="0">
                <a:latin typeface="Times New Roman" pitchFamily="18" charset="0"/>
                <a:ea typeface="微软雅黑" pitchFamily="34" charset="-122"/>
                <a:cs typeface="Times New Roman" pitchFamily="18" charset="0"/>
              </a:rPr>
              <a:t> </a:t>
            </a:r>
            <a:r>
              <a:rPr lang="en-GB" altLang="zh-CN" sz="2700" b="1" dirty="0">
                <a:latin typeface="Times New Roman" pitchFamily="18" charset="0"/>
                <a:ea typeface="微软雅黑" pitchFamily="34" charset="-122"/>
                <a:cs typeface="Times New Roman" pitchFamily="18" charset="0"/>
              </a:rPr>
              <a:t>Posterior probability</a:t>
            </a:r>
            <a:endParaRPr lang="en-US" altLang="zh-CN" sz="2700" b="1" dirty="0">
              <a:latin typeface="Times New Roman" pitchFamily="18" charset="0"/>
              <a:ea typeface="微软雅黑" pitchFamily="34" charset="-122"/>
              <a:cs typeface="Times New Roman" pitchFamily="18" charset="0"/>
            </a:endParaRP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 name="文本框 2"/>
          <p:cNvSpPr txBox="1"/>
          <p:nvPr/>
        </p:nvSpPr>
        <p:spPr>
          <a:xfrm>
            <a:off x="556272" y="3394225"/>
            <a:ext cx="8271510" cy="1183466"/>
          </a:xfrm>
          <a:prstGeom prst="rect">
            <a:avLst/>
          </a:prstGeom>
          <a:noFill/>
        </p:spPr>
        <p:txBody>
          <a:bodyPr wrap="square" rtlCol="0" anchor="t">
            <a:spAutoFit/>
          </a:bodyPr>
          <a:lstStyle/>
          <a:p>
            <a:pPr>
              <a:lnSpc>
                <a:spcPct val="130000"/>
              </a:lnSpc>
            </a:pPr>
            <a:r>
              <a:rPr lang="en-GB" altLang="zh-CN" sz="1400" dirty="0"/>
              <a:t>Prior probability refers to the probability obtained based on previous experience and analysis</a:t>
            </a:r>
            <a:r>
              <a:rPr lang="en-US" altLang="zh-CN" sz="1400" dirty="0"/>
              <a:t>;</a:t>
            </a:r>
          </a:p>
          <a:p>
            <a:pPr>
              <a:lnSpc>
                <a:spcPct val="130000"/>
              </a:lnSpc>
            </a:pPr>
            <a:endParaRPr lang="en-GB" altLang="zh-CN" sz="1400" dirty="0"/>
          </a:p>
          <a:p>
            <a:pPr>
              <a:lnSpc>
                <a:spcPct val="130000"/>
              </a:lnSpc>
            </a:pPr>
            <a:r>
              <a:rPr lang="en-GB" altLang="zh-CN" sz="1400" dirty="0"/>
              <a:t>Posterior probability refers to the probability of event A occurring when another event B has already occurred.</a:t>
            </a:r>
            <a:endParaRPr lang="zh-CN" altLang="en-US" sz="1400" dirty="0"/>
          </a:p>
        </p:txBody>
      </p:sp>
      <p:pic>
        <p:nvPicPr>
          <p:cNvPr id="6" name="图片 5"/>
          <p:cNvPicPr>
            <a:picLocks noChangeAspect="1"/>
          </p:cNvPicPr>
          <p:nvPr/>
        </p:nvPicPr>
        <p:blipFill>
          <a:blip r:embed="rId3"/>
          <a:stretch>
            <a:fillRect/>
          </a:stretch>
        </p:blipFill>
        <p:spPr>
          <a:xfrm>
            <a:off x="2032732" y="3748308"/>
            <a:ext cx="4478796" cy="237650"/>
          </a:xfrm>
          <a:prstGeom prst="rect">
            <a:avLst/>
          </a:prstGeom>
        </p:spPr>
      </p:pic>
      <p:pic>
        <p:nvPicPr>
          <p:cNvPr id="7" name="图片 6"/>
          <p:cNvPicPr>
            <a:picLocks noChangeAspect="1"/>
          </p:cNvPicPr>
          <p:nvPr/>
        </p:nvPicPr>
        <p:blipFill>
          <a:blip r:embed="rId4"/>
          <a:stretch>
            <a:fillRect/>
          </a:stretch>
        </p:blipFill>
        <p:spPr>
          <a:xfrm>
            <a:off x="2893554" y="4279156"/>
            <a:ext cx="2428540" cy="276782"/>
          </a:xfrm>
          <a:prstGeom prst="rect">
            <a:avLst/>
          </a:prstGeom>
        </p:spPr>
      </p:pic>
      <p:sp>
        <p:nvSpPr>
          <p:cNvPr id="10" name="文本框 9">
            <a:extLst>
              <a:ext uri="{FF2B5EF4-FFF2-40B4-BE49-F238E27FC236}">
                <a16:creationId xmlns:a16="http://schemas.microsoft.com/office/drawing/2014/main" id="{17D8BA28-B4A9-4548-A836-FB9F43FF92AA}"/>
              </a:ext>
            </a:extLst>
          </p:cNvPr>
          <p:cNvSpPr txBox="1"/>
          <p:nvPr/>
        </p:nvSpPr>
        <p:spPr>
          <a:xfrm>
            <a:off x="460058" y="1039963"/>
            <a:ext cx="8372474" cy="2446824"/>
          </a:xfrm>
          <a:prstGeom prst="rect">
            <a:avLst/>
          </a:prstGeom>
          <a:noFill/>
        </p:spPr>
        <p:txBody>
          <a:bodyPr wrap="square">
            <a:spAutoFit/>
          </a:bodyPr>
          <a:lstStyle/>
          <a:p>
            <a:pPr algn="just"/>
            <a:r>
              <a:rPr lang="en-US" altLang="zh-CN" sz="1400" b="1" kern="100" dirty="0">
                <a:effectLst/>
                <a:latin typeface="等线" panose="02010600030101010101" pitchFamily="2" charset="-122"/>
                <a:ea typeface="宋体" panose="02010600030101010101" pitchFamily="2" charset="-122"/>
                <a:cs typeface="Times New Roman" panose="02020603050405020304" pitchFamily="18" charset="0"/>
              </a:rPr>
              <a:t>What is probability about?</a:t>
            </a:r>
          </a:p>
          <a:p>
            <a:pPr algn="just"/>
            <a:endParaRPr lang="zh-CN" altLang="zh-CN" sz="1200" dirty="0"/>
          </a:p>
          <a:p>
            <a:pPr algn="just">
              <a:spcBef>
                <a:spcPts val="200"/>
              </a:spcBef>
            </a:pPr>
            <a:r>
              <a:rPr lang="en-US" altLang="zh-CN" sz="1200" dirty="0"/>
              <a:t>Like logical assertions, probability assertions are assertions about possible worlds. </a:t>
            </a:r>
            <a:r>
              <a:rPr lang="en-US" altLang="zh-CN" sz="1200" dirty="0">
                <a:solidFill>
                  <a:srgbClr val="C00000"/>
                </a:solidFill>
              </a:rPr>
              <a:t>Logical assertions consider which possible worlds are strictly excluded (eliminating all those worlds where the assertion is false), while probability assertions consider how likely various possible worlds are.</a:t>
            </a:r>
            <a:endParaRPr lang="zh-CN" altLang="zh-CN" sz="1200" dirty="0">
              <a:solidFill>
                <a:srgbClr val="C00000"/>
              </a:solidFill>
            </a:endParaRPr>
          </a:p>
          <a:p>
            <a:pPr algn="just">
              <a:spcBef>
                <a:spcPts val="200"/>
              </a:spcBef>
            </a:pPr>
            <a:r>
              <a:rPr lang="en-US" altLang="zh-CN" sz="1200" dirty="0"/>
              <a:t>When a probability assertion provides constraints on the underlying probability model without having a fully determined probability model, </a:t>
            </a:r>
            <a:r>
              <a:rPr lang="en-US" altLang="zh-CN" sz="1200" dirty="0">
                <a:solidFill>
                  <a:srgbClr val="C00000"/>
                </a:solidFill>
              </a:rPr>
              <a:t>such probabilities are called unconditional probabilities or prior probabilities</a:t>
            </a:r>
            <a:r>
              <a:rPr lang="en-US" altLang="zh-CN" sz="1200" dirty="0"/>
              <a:t>. They refer to the degree of belief in propositions without knowing other information.</a:t>
            </a:r>
            <a:endParaRPr lang="zh-CN" altLang="zh-CN" sz="1200" dirty="0"/>
          </a:p>
          <a:p>
            <a:pPr algn="just">
              <a:spcBef>
                <a:spcPts val="200"/>
              </a:spcBef>
            </a:pPr>
            <a:r>
              <a:rPr lang="en-US" altLang="zh-CN" sz="1200" dirty="0"/>
              <a:t>In most cases, we have some information already know, called evidence. For example, if we have already observed one die showing a 5 while waiting for the second die to stop rolling. In this situation, we are no longer concerned with the prior probability of obtaining the same number 5, but rather with the probability of obtaining the same result for both dice given that the first die shows a 5. </a:t>
            </a:r>
            <a:r>
              <a:rPr lang="en-US" altLang="zh-CN" sz="1200" dirty="0">
                <a:solidFill>
                  <a:srgbClr val="C00000"/>
                </a:solidFill>
              </a:rPr>
              <a:t>Such probabilities are called conditional probabilities or posterior probabilities.</a:t>
            </a:r>
            <a:endParaRPr lang="zh-CN" altLang="zh-CN" sz="1200" dirty="0">
              <a:solidFill>
                <a:srgbClr val="C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Law of multiplication, law of chains</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13" name="图片 12"/>
          <p:cNvPicPr>
            <a:picLocks noChangeAspect="1"/>
          </p:cNvPicPr>
          <p:nvPr/>
        </p:nvPicPr>
        <p:blipFill>
          <a:blip r:embed="rId3"/>
          <a:stretch>
            <a:fillRect/>
          </a:stretch>
        </p:blipFill>
        <p:spPr>
          <a:xfrm>
            <a:off x="514834" y="1387624"/>
            <a:ext cx="5431475" cy="2599028"/>
          </a:xfrm>
          <a:prstGeom prst="rect">
            <a:avLst/>
          </a:prstGeom>
        </p:spPr>
      </p:pic>
      <p:pic>
        <p:nvPicPr>
          <p:cNvPr id="14" name="图片 13"/>
          <p:cNvPicPr/>
          <p:nvPr/>
        </p:nvPicPr>
        <p:blipFill>
          <a:blip r:embed="rId4">
            <a:extLst>
              <a:ext uri="{28A0092B-C50C-407E-A947-70E740481C1C}">
                <a14:useLocalDpi xmlns:a14="http://schemas.microsoft.com/office/drawing/2010/main" val="0"/>
              </a:ext>
            </a:extLst>
          </a:blip>
          <a:srcRect/>
          <a:stretch>
            <a:fillRect/>
          </a:stretch>
        </p:blipFill>
        <p:spPr bwMode="auto">
          <a:xfrm>
            <a:off x="4292910" y="2643124"/>
            <a:ext cx="4701071" cy="1928876"/>
          </a:xfrm>
          <a:prstGeom prst="rect">
            <a:avLst/>
          </a:prstGeom>
          <a:ln>
            <a:noFill/>
          </a:ln>
          <a:effectLst>
            <a:outerShdw blurRad="292100" dist="139700" dir="2700000" algn="tl" rotWithShape="0">
              <a:srgbClr val="333333">
                <a:alpha val="65000"/>
              </a:srgbClr>
            </a:outerShdw>
          </a:effectLst>
        </p:spPr>
      </p:pic>
      <p:pic>
        <p:nvPicPr>
          <p:cNvPr id="16" name="图片 1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302" y="1140350"/>
            <a:ext cx="2615723" cy="1431400"/>
          </a:xfrm>
          <a:prstGeom prst="rect">
            <a:avLst/>
          </a:prstGeom>
          <a:noFill/>
          <a:ln>
            <a:noFill/>
          </a:ln>
        </p:spPr>
      </p:pic>
      <p:sp>
        <p:nvSpPr>
          <p:cNvPr id="9" name="文本框 8">
            <a:extLst>
              <a:ext uri="{FF2B5EF4-FFF2-40B4-BE49-F238E27FC236}">
                <a16:creationId xmlns:a16="http://schemas.microsoft.com/office/drawing/2014/main" id="{75DA05FB-5822-4442-857C-E47CB7EEA829}"/>
              </a:ext>
            </a:extLst>
          </p:cNvPr>
          <p:cNvSpPr txBox="1"/>
          <p:nvPr/>
        </p:nvSpPr>
        <p:spPr>
          <a:xfrm>
            <a:off x="6748379" y="3579287"/>
            <a:ext cx="2181726" cy="830997"/>
          </a:xfrm>
          <a:prstGeom prst="rect">
            <a:avLst/>
          </a:prstGeom>
          <a:noFill/>
        </p:spPr>
        <p:txBody>
          <a:bodyPr wrap="square">
            <a:spAutoFit/>
          </a:bodyPr>
          <a:lstStyle/>
          <a:p>
            <a:r>
              <a:rPr lang="zh-CN" altLang="en-US" sz="1200" dirty="0"/>
              <a:t>新加坡国立大学校长青年教授，北京潞晨科技有限公司董事长</a:t>
            </a:r>
            <a:r>
              <a:rPr lang="zh-CN" altLang="en-US" sz="1200" b="1" dirty="0">
                <a:solidFill>
                  <a:srgbClr val="C00000"/>
                </a:solidFill>
              </a:rPr>
              <a:t>尤洋老师</a:t>
            </a:r>
            <a:r>
              <a:rPr lang="zh-CN" altLang="en-US" sz="1200" dirty="0"/>
              <a:t>（</a:t>
            </a:r>
            <a:r>
              <a:rPr lang="en-US" altLang="zh-CN" sz="1200" dirty="0"/>
              <a:t>2021</a:t>
            </a:r>
            <a:r>
              <a:rPr lang="zh-CN" altLang="en-US" sz="1200" dirty="0"/>
              <a:t>年</a:t>
            </a:r>
            <a:r>
              <a:rPr lang="en-US" altLang="zh-CN" sz="1200" dirty="0"/>
              <a:t>4</a:t>
            </a:r>
            <a:r>
              <a:rPr lang="zh-CN" altLang="en-US" sz="1200" dirty="0"/>
              <a:t>月入选亚洲福布斯</a:t>
            </a:r>
            <a:r>
              <a:rPr lang="en-US" altLang="zh-CN" sz="1200" dirty="0"/>
              <a:t>30</a:t>
            </a:r>
            <a:r>
              <a:rPr lang="zh-CN" altLang="en-US" sz="1200" dirty="0"/>
              <a:t>岁以下精英榜）</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Bayes' Rule</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49225" y="1233170"/>
            <a:ext cx="9311005" cy="368300"/>
          </a:xfrm>
          <a:prstGeom prst="rect">
            <a:avLst/>
          </a:prstGeom>
          <a:noFill/>
        </p:spPr>
        <p:txBody>
          <a:bodyPr wrap="square" rtlCol="0" anchor="t">
            <a:spAutoFit/>
          </a:bodyPr>
          <a:lstStyle/>
          <a:p>
            <a:r>
              <a:rPr lang="zh-CN" altLang="en-US"/>
              <a:t>According to the law of multiplication, the joint distribution can be expressed as follows:</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97610" y="1714500"/>
            <a:ext cx="8559800" cy="706120"/>
          </a:xfrm>
          <a:prstGeom prst="rect">
            <a:avLst/>
          </a:prstGeom>
        </p:spPr>
      </p:pic>
      <p:sp>
        <p:nvSpPr>
          <p:cNvPr id="6" name="文本框 5"/>
          <p:cNvSpPr txBox="1"/>
          <p:nvPr/>
        </p:nvSpPr>
        <p:spPr>
          <a:xfrm>
            <a:off x="149225" y="2420620"/>
            <a:ext cx="5292725" cy="368300"/>
          </a:xfrm>
          <a:prstGeom prst="rect">
            <a:avLst/>
          </a:prstGeom>
          <a:noFill/>
        </p:spPr>
        <p:txBody>
          <a:bodyPr wrap="square" rtlCol="0" anchor="t">
            <a:spAutoFit/>
          </a:bodyPr>
          <a:lstStyle/>
          <a:p>
            <a:r>
              <a:rPr lang="zh-CN" altLang="en-US"/>
              <a:t>Divide by P (a) to obtain Bayesian rule:</a:t>
            </a:r>
          </a:p>
        </p:txBody>
      </p:sp>
      <p:pic>
        <p:nvPicPr>
          <p:cNvPr id="7" name="图片 6"/>
          <p:cNvPicPr>
            <a:picLocks noChangeAspect="1"/>
          </p:cNvPicPr>
          <p:nvPr/>
        </p:nvPicPr>
        <p:blipFill>
          <a:blip r:embed="rId4"/>
          <a:stretch>
            <a:fillRect/>
          </a:stretch>
        </p:blipFill>
        <p:spPr>
          <a:xfrm>
            <a:off x="2993390" y="2964180"/>
            <a:ext cx="2906395" cy="687070"/>
          </a:xfrm>
          <a:prstGeom prst="rect">
            <a:avLst/>
          </a:prstGeom>
        </p:spPr>
      </p:pic>
      <p:sp>
        <p:nvSpPr>
          <p:cNvPr id="8" name="文本框 7"/>
          <p:cNvSpPr txBox="1"/>
          <p:nvPr/>
        </p:nvSpPr>
        <p:spPr>
          <a:xfrm>
            <a:off x="149225" y="3749675"/>
            <a:ext cx="8808085" cy="368300"/>
          </a:xfrm>
          <a:prstGeom prst="rect">
            <a:avLst/>
          </a:prstGeom>
          <a:noFill/>
        </p:spPr>
        <p:txBody>
          <a:bodyPr wrap="square" rtlCol="0" anchor="t">
            <a:spAutoFit/>
          </a:bodyPr>
          <a:lstStyle/>
          <a:p>
            <a:r>
              <a:rPr lang="zh-CN" altLang="en-US"/>
              <a:t>This is the basis of most AI systems that perform probabilistic inference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6"/>
              </a:xfrm>
              <a:prstGeom prst="rect">
                <a:avLst/>
              </a:prstGeom>
              <a:noFill/>
            </p:spPr>
            <p:txBody>
              <a:bodyPr wrap="square" rtlCol="0">
                <a:spAutoFit/>
              </a:bodyPr>
              <a:lstStyle/>
              <a:p>
                <a:pPr algn="ctr"/>
                <a:r>
                  <a:rPr lang="en-US" altLang="zh-CN" sz="4400" dirty="0">
                    <a:ln w="0">
                      <a:solidFill>
                        <a:schemeClr val="bg1"/>
                      </a:solidFill>
                    </a:ln>
                    <a:solidFill>
                      <a:schemeClr val="tx1">
                        <a:lumMod val="75000"/>
                        <a:lumOff val="25000"/>
                      </a:schemeClr>
                    </a:solidFill>
                    <a:effectLst/>
                    <a:latin typeface="Impact" charset="0"/>
                    <a:cs typeface="Impact" charset="0"/>
                  </a:rPr>
                  <a:t> </a:t>
                </a:r>
                <a:r>
                  <a:rPr lang="en-US" altLang="zh-CN" sz="4400" dirty="0">
                    <a:ln w="0">
                      <a:solidFill>
                        <a:schemeClr val="bg1"/>
                      </a:solidFill>
                    </a:ln>
                    <a:solidFill>
                      <a:schemeClr val="tx1">
                        <a:lumMod val="75000"/>
                        <a:lumOff val="25000"/>
                      </a:schemeClr>
                    </a:solidFill>
                    <a:latin typeface="Impact" charset="0"/>
                    <a:cs typeface="Impact" charset="0"/>
                  </a:rPr>
                  <a:t>Probability </a:t>
                </a:r>
                <a:r>
                  <a:rPr lang="en-US" altLang="zh-CN" sz="4400" dirty="0">
                    <a:ln w="0">
                      <a:solidFill>
                        <a:schemeClr val="bg1"/>
                      </a:solidFill>
                    </a:ln>
                    <a:solidFill>
                      <a:schemeClr val="tx1">
                        <a:lumMod val="75000"/>
                        <a:lumOff val="25000"/>
                      </a:schemeClr>
                    </a:solidFill>
                    <a:effectLst/>
                    <a:latin typeface="Impact" charset="0"/>
                    <a:cs typeface="Impact" charset="0"/>
                  </a:rPr>
                  <a:t>reasoning </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838835" y="1545590"/>
            <a:ext cx="7538085" cy="645160"/>
          </a:xfrm>
          <a:prstGeom prst="rect">
            <a:avLst/>
          </a:prstGeom>
          <a:noFill/>
        </p:spPr>
        <p:txBody>
          <a:bodyPr wrap="square" rtlCol="0" anchor="t">
            <a:spAutoFit/>
          </a:bodyPr>
          <a:lstStyle/>
          <a:p>
            <a:r>
              <a:rPr lang="zh-CN" altLang="en-US"/>
              <a:t>The full probability distribution can answer any questions about the question domain, but:</a:t>
            </a:r>
          </a:p>
        </p:txBody>
      </p:sp>
      <p:grpSp>
        <p:nvGrpSpPr>
          <p:cNvPr id="23" name="组合 22"/>
          <p:cNvGrpSpPr/>
          <p:nvPr/>
        </p:nvGrpSpPr>
        <p:grpSpPr>
          <a:xfrm>
            <a:off x="1039495" y="2366645"/>
            <a:ext cx="7044690" cy="1680210"/>
            <a:chOff x="2041" y="2809"/>
            <a:chExt cx="11094" cy="2646"/>
          </a:xfrm>
        </p:grpSpPr>
        <p:grpSp>
          <p:nvGrpSpPr>
            <p:cNvPr id="14" name="组合 13"/>
            <p:cNvGrpSpPr/>
            <p:nvPr>
              <p:custDataLst>
                <p:tags r:id="rId1"/>
              </p:custDataLst>
            </p:nvPr>
          </p:nvGrpSpPr>
          <p:grpSpPr>
            <a:xfrm>
              <a:off x="2041" y="2809"/>
              <a:ext cx="11094" cy="2646"/>
              <a:chOff x="2041" y="2809"/>
              <a:chExt cx="11094" cy="2646"/>
            </a:xfrm>
          </p:grpSpPr>
          <p:sp>
            <p:nvSpPr>
              <p:cNvPr id="15" name="矩形 14"/>
              <p:cNvSpPr/>
              <p:nvPr>
                <p:custDataLst>
                  <p:tags r:id="rId3"/>
                </p:custDataLst>
              </p:nvPr>
            </p:nvSpPr>
            <p:spPr>
              <a:xfrm>
                <a:off x="2290" y="2809"/>
                <a:ext cx="10598" cy="2646"/>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custDataLst>
                  <p:tags r:id="rId4"/>
                </p:custDataLst>
              </p:nvPr>
            </p:nvGrpSpPr>
            <p:grpSpPr>
              <a:xfrm>
                <a:off x="2041" y="4522"/>
                <a:ext cx="515" cy="432"/>
                <a:chOff x="5548" y="6005"/>
                <a:chExt cx="700" cy="613"/>
              </a:xfrm>
            </p:grpSpPr>
            <p:sp>
              <p:nvSpPr>
                <p:cNvPr id="17" name="等腰三角形 16"/>
                <p:cNvSpPr/>
                <p:nvPr>
                  <p:custDataLst>
                    <p:tags r:id="rId8"/>
                  </p:custDataLst>
                </p:nvPr>
              </p:nvSpPr>
              <p:spPr>
                <a:xfrm>
                  <a:off x="5548" y="6062"/>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custDataLst>
                    <p:tags r:id="rId9"/>
                  </p:custDataLst>
                </p:nvPr>
              </p:nvSpPr>
              <p:spPr>
                <a:xfrm>
                  <a:off x="5788" y="60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custDataLst>
                  <p:tags r:id="rId5"/>
                </p:custDataLst>
              </p:nvPr>
            </p:nvGrpSpPr>
            <p:grpSpPr>
              <a:xfrm>
                <a:off x="12621" y="3272"/>
                <a:ext cx="515" cy="419"/>
                <a:chOff x="13121" y="3805"/>
                <a:chExt cx="700" cy="594"/>
              </a:xfrm>
            </p:grpSpPr>
            <p:sp>
              <p:nvSpPr>
                <p:cNvPr id="20" name="等腰三角形 19"/>
                <p:cNvSpPr/>
                <p:nvPr>
                  <p:custDataLst>
                    <p:tags r:id="rId6"/>
                  </p:custDataLst>
                </p:nvPr>
              </p:nvSpPr>
              <p:spPr>
                <a:xfrm>
                  <a:off x="13121" y="3843"/>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7"/>
                  </p:custDataLst>
                </p:nvPr>
              </p:nvSpPr>
              <p:spPr>
                <a:xfrm>
                  <a:off x="13361" y="38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Title 6"/>
            <p:cNvSpPr txBox="1"/>
            <p:nvPr>
              <p:custDataLst>
                <p:tags r:id="rId2"/>
              </p:custDataLst>
            </p:nvPr>
          </p:nvSpPr>
          <p:spPr>
            <a:xfrm>
              <a:off x="2689" y="3074"/>
              <a:ext cx="9801" cy="2117"/>
            </a:xfrm>
            <a:prstGeom prst="rect">
              <a:avLst/>
            </a:prstGeom>
            <a:noFill/>
            <a:ln>
              <a:noFill/>
              <a:prstDash val="dash"/>
            </a:ln>
          </p:spPr>
          <p:txBody>
            <a:bodyPr wrap="square" lIns="71755" tIns="36195" rIns="71755" bIns="36195" rtlCol="0" anchor="t" anchorCtr="0">
              <a:spAutoFit/>
            </a:bodyPr>
            <a:lstStyle>
              <a:defPPr>
                <a:defRPr lang="zh-CN"/>
              </a:defPPr>
              <a:lvl1pPr fontAlgn="auto">
                <a:lnSpc>
                  <a:spcPct val="130000"/>
                </a:lnSpc>
                <a:spcAft>
                  <a:spcPts val="1000"/>
                </a:spcAft>
                <a:defRPr sz="1600" spc="150"/>
              </a:lvl1pPr>
            </a:lstStyle>
            <a:p>
              <a:pPr marL="342900" lvl="0" indent="-342900" algn="l" fontAlgn="ctr">
                <a:lnSpc>
                  <a:spcPct val="130000"/>
                </a:lnSpc>
                <a:spcBef>
                  <a:spcPts val="1200"/>
                </a:spcBef>
                <a:spcAft>
                  <a:spcPts val="0"/>
                </a:spcAft>
                <a:buSzPct val="110000"/>
                <a:buFont typeface="+mj-lt"/>
                <a:buAutoNum type="arabicPeriod"/>
              </a:pPr>
              <a:r>
                <a:rPr lang="zh-CN" altLang="en-US" sz="1400" spc="160" dirty="0">
                  <a:solidFill>
                    <a:schemeClr val="tx1">
                      <a:lumMod val="75000"/>
                      <a:lumOff val="25000"/>
                    </a:schemeClr>
                  </a:solidFill>
                  <a:uFillTx/>
                  <a:latin typeface="微软雅黑" pitchFamily="34" charset="-122"/>
                  <a:ea typeface="微软雅黑" pitchFamily="34" charset="-122"/>
                  <a:cs typeface="微软雅黑" pitchFamily="34" charset="-122"/>
                  <a:sym typeface="+mn-ea"/>
                </a:rPr>
                <a:t> The number of variables increases to the extent of </a:t>
              </a:r>
              <a:r>
                <a:rPr lang="zh-CN" altLang="en-US" sz="1400" spc="160" dirty="0">
                  <a:solidFill>
                    <a:srgbClr val="C00000"/>
                  </a:solidFill>
                  <a:uFillTx/>
                  <a:latin typeface="微软雅黑" pitchFamily="34" charset="-122"/>
                  <a:ea typeface="微软雅黑" pitchFamily="34" charset="-122"/>
                  <a:cs typeface="微软雅黑" pitchFamily="34" charset="-122"/>
                  <a:sym typeface="+mn-ea"/>
                </a:rPr>
                <a:t>unoperability</a:t>
              </a:r>
            </a:p>
            <a:p>
              <a:pPr marL="342900" lvl="0" indent="-342900" algn="l" fontAlgn="ctr">
                <a:lnSpc>
                  <a:spcPct val="130000"/>
                </a:lnSpc>
                <a:spcBef>
                  <a:spcPts val="1200"/>
                </a:spcBef>
                <a:spcAft>
                  <a:spcPts val="0"/>
                </a:spcAft>
                <a:buSzPct val="110000"/>
                <a:buFont typeface="+mj-lt"/>
                <a:buAutoNum type="arabicPeriod"/>
              </a:pPr>
              <a:r>
                <a:rPr lang="zh-CN" altLang="en-US" sz="1400" spc="160" dirty="0">
                  <a:solidFill>
                    <a:schemeClr val="tx1">
                      <a:lumMod val="75000"/>
                      <a:lumOff val="25000"/>
                    </a:schemeClr>
                  </a:solidFill>
                  <a:uFillTx/>
                  <a:latin typeface="微软雅黑" pitchFamily="34" charset="-122"/>
                  <a:ea typeface="微软雅黑" pitchFamily="34" charset="-122"/>
                  <a:cs typeface="微软雅黑" pitchFamily="34" charset="-122"/>
                  <a:sym typeface="+mn-ea"/>
                </a:rPr>
                <a:t> It is </a:t>
              </a:r>
              <a:r>
                <a:rPr lang="zh-CN" altLang="en-US" sz="1400" spc="160" dirty="0">
                  <a:solidFill>
                    <a:srgbClr val="C00000"/>
                  </a:solidFill>
                  <a:uFillTx/>
                  <a:latin typeface="微软雅黑" pitchFamily="34" charset="-122"/>
                  <a:ea typeface="微软雅黑" pitchFamily="34" charset="-122"/>
                  <a:cs typeface="微软雅黑" pitchFamily="34" charset="-122"/>
                  <a:sym typeface="+mn-ea"/>
                </a:rPr>
                <a:t>unnatural </a:t>
              </a:r>
              <a:r>
                <a:rPr lang="zh-CN" altLang="en-US" sz="1400" spc="160" dirty="0">
                  <a:solidFill>
                    <a:schemeClr val="tx1">
                      <a:lumMod val="75000"/>
                      <a:lumOff val="25000"/>
                    </a:schemeClr>
                  </a:solidFill>
                  <a:uFillTx/>
                  <a:latin typeface="微软雅黑" pitchFamily="34" charset="-122"/>
                  <a:ea typeface="微软雅黑" pitchFamily="34" charset="-122"/>
                  <a:cs typeface="微软雅黑" pitchFamily="34" charset="-122"/>
                  <a:sym typeface="+mn-ea"/>
                </a:rPr>
                <a:t>to specify probabilities for each possible world</a:t>
              </a:r>
            </a:p>
          </p:txBody>
        </p:sp>
      </p:grpSp>
      <p:sp>
        <p:nvSpPr>
          <p:cNvPr id="24" name="文本框 23">
            <a:extLst>
              <a:ext uri="{FF2B5EF4-FFF2-40B4-BE49-F238E27FC236}">
                <a16:creationId xmlns:a16="http://schemas.microsoft.com/office/drawing/2014/main" id="{02C07802-C1E4-438F-B64F-CD96B9B3C629}"/>
              </a:ext>
            </a:extLst>
          </p:cNvPr>
          <p:cNvSpPr txBox="1"/>
          <p:nvPr/>
        </p:nvSpPr>
        <p:spPr>
          <a:xfrm>
            <a:off x="2648986" y="1161146"/>
            <a:ext cx="4666214" cy="307777"/>
          </a:xfrm>
          <a:prstGeom prst="rect">
            <a:avLst/>
          </a:prstGeom>
          <a:noFill/>
        </p:spPr>
        <p:txBody>
          <a:bodyPr wrap="square" rtlCol="0" anchor="t">
            <a:spAutoFit/>
          </a:bodyPr>
          <a:lstStyle/>
          <a:p>
            <a:r>
              <a:rPr lang="zh-CN" altLang="en-US" sz="1400" dirty="0">
                <a:solidFill>
                  <a:srgbClr val="C00000"/>
                </a:solidFill>
              </a:rPr>
              <a:t>Decision theory = probability theory + utility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1438" y="2941192"/>
            <a:ext cx="2318532" cy="1682243"/>
          </a:xfrm>
          <a:prstGeom prst="rect">
            <a:avLst/>
          </a:prstGeom>
        </p:spPr>
      </p:pic>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 name="文本框 2"/>
          <p:cNvSpPr txBox="1"/>
          <p:nvPr/>
        </p:nvSpPr>
        <p:spPr>
          <a:xfrm>
            <a:off x="742950" y="1355725"/>
            <a:ext cx="8228330" cy="872034"/>
          </a:xfrm>
          <a:prstGeom prst="rect">
            <a:avLst/>
          </a:prstGeom>
          <a:noFill/>
        </p:spPr>
        <p:txBody>
          <a:bodyPr wrap="square" rtlCol="0" anchor="t">
            <a:spAutoFit/>
          </a:bodyPr>
          <a:lstStyle/>
          <a:p>
            <a:pPr>
              <a:lnSpc>
                <a:spcPct val="150000"/>
              </a:lnSpc>
            </a:pPr>
            <a:r>
              <a:rPr lang="zh-CN" altLang="en-US" dirty="0"/>
              <a:t>A Bayesian network is a technique that </a:t>
            </a:r>
            <a:r>
              <a:rPr lang="zh-CN" altLang="en-US" dirty="0">
                <a:solidFill>
                  <a:srgbClr val="C00000"/>
                </a:solidFill>
              </a:rPr>
              <a:t>describes a complex joint distribution using a simple local distribution </a:t>
            </a:r>
            <a:r>
              <a:rPr lang="zh-CN" altLang="en-US" dirty="0"/>
              <a:t>(conditional probability)</a:t>
            </a:r>
          </a:p>
        </p:txBody>
      </p:sp>
      <p:grpSp>
        <p:nvGrpSpPr>
          <p:cNvPr id="6" name="组合 5"/>
          <p:cNvGrpSpPr/>
          <p:nvPr/>
        </p:nvGrpSpPr>
        <p:grpSpPr>
          <a:xfrm>
            <a:off x="788035" y="2522855"/>
            <a:ext cx="3957955" cy="527050"/>
            <a:chOff x="1169" y="4356"/>
            <a:chExt cx="6233" cy="830"/>
          </a:xfrm>
        </p:grpSpPr>
        <p:sp>
          <p:nvSpPr>
            <p:cNvPr id="10" name="椭圆 9"/>
            <p:cNvSpPr/>
            <p:nvPr>
              <p:custDataLst>
                <p:tags r:id="rId7"/>
              </p:custDataLst>
            </p:nvPr>
          </p:nvSpPr>
          <p:spPr>
            <a:xfrm>
              <a:off x="1169" y="4386"/>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01</a:t>
              </a:r>
            </a:p>
          </p:txBody>
        </p:sp>
        <p:sp>
          <p:nvSpPr>
            <p:cNvPr id="7" name="文本框 6"/>
            <p:cNvSpPr txBox="1"/>
            <p:nvPr>
              <p:custDataLst>
                <p:tags r:id="rId8"/>
              </p:custDataLst>
            </p:nvPr>
          </p:nvSpPr>
          <p:spPr>
            <a:xfrm>
              <a:off x="1999" y="4356"/>
              <a:ext cx="5403" cy="485"/>
            </a:xfrm>
            <a:prstGeom prst="rect">
              <a:avLst/>
            </a:prstGeom>
            <a:noFill/>
          </p:spPr>
          <p:txBody>
            <a:bodyPr wrap="square" rtlCol="0" anchor="t">
              <a:spAutoFit/>
            </a:bodyPr>
            <a:lstStyle/>
            <a:p>
              <a:r>
                <a:rPr lang="en-US" altLang="zh-CN" sz="1400" dirty="0"/>
                <a:t>a</a:t>
              </a:r>
              <a:r>
                <a:rPr lang="zh-CN" altLang="en-US" sz="1400" dirty="0"/>
                <a:t> directed acyclic graph</a:t>
              </a:r>
            </a:p>
          </p:txBody>
        </p:sp>
      </p:grpSp>
      <p:grpSp>
        <p:nvGrpSpPr>
          <p:cNvPr id="8" name="组合 7"/>
          <p:cNvGrpSpPr/>
          <p:nvPr/>
        </p:nvGrpSpPr>
        <p:grpSpPr>
          <a:xfrm>
            <a:off x="4601210" y="2536825"/>
            <a:ext cx="4575810" cy="553085"/>
            <a:chOff x="7194" y="4386"/>
            <a:chExt cx="7206" cy="871"/>
          </a:xfrm>
        </p:grpSpPr>
        <p:sp>
          <p:nvSpPr>
            <p:cNvPr id="12" name="椭圆 11"/>
            <p:cNvSpPr/>
            <p:nvPr>
              <p:custDataLst>
                <p:tags r:id="rId5"/>
              </p:custDataLst>
            </p:nvPr>
          </p:nvSpPr>
          <p:spPr>
            <a:xfrm>
              <a:off x="7194" y="4386"/>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02</a:t>
              </a:r>
            </a:p>
          </p:txBody>
        </p:sp>
        <p:sp>
          <p:nvSpPr>
            <p:cNvPr id="9" name="文本框 8"/>
            <p:cNvSpPr txBox="1"/>
            <p:nvPr>
              <p:custDataLst>
                <p:tags r:id="rId6"/>
              </p:custDataLst>
            </p:nvPr>
          </p:nvSpPr>
          <p:spPr>
            <a:xfrm>
              <a:off x="7999" y="4433"/>
              <a:ext cx="6401" cy="824"/>
            </a:xfrm>
            <a:prstGeom prst="rect">
              <a:avLst/>
            </a:prstGeom>
            <a:noFill/>
          </p:spPr>
          <p:txBody>
            <a:bodyPr wrap="square" rtlCol="0" anchor="t">
              <a:spAutoFit/>
            </a:bodyPr>
            <a:lstStyle/>
            <a:p>
              <a:r>
                <a:rPr lang="en-US" altLang="zh-CN" sz="1400" dirty="0"/>
                <a:t>can </a:t>
              </a:r>
              <a:r>
                <a:rPr lang="zh-CN" altLang="en-US" sz="1400" dirty="0"/>
                <a:t>represent dependencies </a:t>
              </a:r>
              <a:endParaRPr lang="en-US" altLang="zh-CN" sz="1400" dirty="0"/>
            </a:p>
            <a:p>
              <a:r>
                <a:rPr lang="zh-CN" altLang="en-US" sz="1400" dirty="0"/>
                <a:t>between variables</a:t>
              </a:r>
            </a:p>
          </p:txBody>
        </p:sp>
      </p:grpSp>
      <p:grpSp>
        <p:nvGrpSpPr>
          <p:cNvPr id="26" name="组合 25"/>
          <p:cNvGrpSpPr/>
          <p:nvPr/>
        </p:nvGrpSpPr>
        <p:grpSpPr>
          <a:xfrm>
            <a:off x="788035" y="3414395"/>
            <a:ext cx="4575810" cy="553085"/>
            <a:chOff x="7194" y="4386"/>
            <a:chExt cx="7206" cy="871"/>
          </a:xfrm>
        </p:grpSpPr>
        <p:sp>
          <p:nvSpPr>
            <p:cNvPr id="27" name="椭圆 26"/>
            <p:cNvSpPr/>
            <p:nvPr>
              <p:custDataLst>
                <p:tags r:id="rId3"/>
              </p:custDataLst>
            </p:nvPr>
          </p:nvSpPr>
          <p:spPr>
            <a:xfrm>
              <a:off x="7194" y="4386"/>
              <a:ext cx="830" cy="800"/>
            </a:xfrm>
            <a:prstGeom prst="ellipse">
              <a:avLst/>
            </a:prstGeom>
            <a:solidFill>
              <a:srgbClr val="A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t>03</a:t>
              </a:r>
            </a:p>
          </p:txBody>
        </p:sp>
        <p:sp>
          <p:nvSpPr>
            <p:cNvPr id="28" name="文本框 27"/>
            <p:cNvSpPr txBox="1"/>
            <p:nvPr>
              <p:custDataLst>
                <p:tags r:id="rId4"/>
              </p:custDataLst>
            </p:nvPr>
          </p:nvSpPr>
          <p:spPr>
            <a:xfrm>
              <a:off x="7999" y="4433"/>
              <a:ext cx="6401" cy="824"/>
            </a:xfrm>
            <a:prstGeom prst="rect">
              <a:avLst/>
            </a:prstGeom>
            <a:noFill/>
          </p:spPr>
          <p:txBody>
            <a:bodyPr wrap="square" rtlCol="0" anchor="t">
              <a:spAutoFit/>
            </a:bodyPr>
            <a:lstStyle/>
            <a:p>
              <a:r>
                <a:rPr lang="en-US" altLang="zh-CN" sz="1400" dirty="0"/>
                <a:t>can </a:t>
              </a:r>
              <a:r>
                <a:rPr sz="1400" dirty="0"/>
                <a:t>represent any fully </a:t>
              </a:r>
              <a:endParaRPr lang="en-US" sz="1400" dirty="0"/>
            </a:p>
            <a:p>
              <a:r>
                <a:rPr sz="1400" dirty="0"/>
                <a:t>joint probability distribution</a:t>
              </a:r>
            </a:p>
          </p:txBody>
        </p:sp>
      </p:grpSp>
      <p:sp>
        <p:nvSpPr>
          <p:cNvPr id="30"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sp>
        <p:nvSpPr>
          <p:cNvPr id="16" name="文本框 15">
            <a:extLst>
              <a:ext uri="{FF2B5EF4-FFF2-40B4-BE49-F238E27FC236}">
                <a16:creationId xmlns:a16="http://schemas.microsoft.com/office/drawing/2014/main" id="{92F8A198-B463-463E-AC0F-A63291A5C874}"/>
              </a:ext>
            </a:extLst>
          </p:cNvPr>
          <p:cNvSpPr txBox="1"/>
          <p:nvPr>
            <p:custDataLst>
              <p:tags r:id="rId2"/>
            </p:custDataLst>
          </p:nvPr>
        </p:nvSpPr>
        <p:spPr>
          <a:xfrm>
            <a:off x="5304396" y="4121934"/>
            <a:ext cx="2509032" cy="307777"/>
          </a:xfrm>
          <a:prstGeom prst="rect">
            <a:avLst/>
          </a:prstGeom>
          <a:noFill/>
        </p:spPr>
        <p:txBody>
          <a:bodyPr wrap="square" rtlCol="0" anchor="t">
            <a:spAutoFit/>
          </a:bodyPr>
          <a:lstStyle/>
          <a:p>
            <a:r>
              <a:rPr lang="en-US" altLang="zh-CN" sz="1400" dirty="0"/>
              <a:t>directed acyclic graph</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515620" y="1033145"/>
            <a:ext cx="4572000" cy="368300"/>
          </a:xfrm>
          <a:prstGeom prst="rect">
            <a:avLst/>
          </a:prstGeom>
          <a:noFill/>
        </p:spPr>
        <p:txBody>
          <a:bodyPr wrap="square" rtlCol="0" anchor="t">
            <a:spAutoFit/>
          </a:bodyPr>
          <a:lstStyle/>
          <a:p>
            <a:r>
              <a:rPr lang="zh-CN" altLang="en-US" b="1" i="1"/>
              <a:t>An example of a Bayesian network:</a:t>
            </a:r>
          </a:p>
        </p:txBody>
      </p:sp>
      <p:pic>
        <p:nvPicPr>
          <p:cNvPr id="3" name="图片 2"/>
          <p:cNvPicPr>
            <a:picLocks noChangeAspect="1"/>
          </p:cNvPicPr>
          <p:nvPr/>
        </p:nvPicPr>
        <p:blipFill>
          <a:blip r:embed="rId12">
            <a:clrChange>
              <a:clrFrom>
                <a:srgbClr val="FFFFFF">
                  <a:alpha val="100000"/>
                </a:srgbClr>
              </a:clrFrom>
              <a:clrTo>
                <a:srgbClr val="FFFFFF">
                  <a:alpha val="100000"/>
                  <a:alpha val="0"/>
                </a:srgbClr>
              </a:clrTo>
            </a:clrChange>
          </a:blip>
          <a:stretch>
            <a:fillRect/>
          </a:stretch>
        </p:blipFill>
        <p:spPr>
          <a:xfrm>
            <a:off x="2920062" y="1559312"/>
            <a:ext cx="3057828" cy="2151787"/>
          </a:xfrm>
          <a:prstGeom prst="rect">
            <a:avLst/>
          </a:prstGeom>
        </p:spPr>
      </p:pic>
      <p:grpSp>
        <p:nvGrpSpPr>
          <p:cNvPr id="50" name="组合 49"/>
          <p:cNvGrpSpPr/>
          <p:nvPr/>
        </p:nvGrpSpPr>
        <p:grpSpPr>
          <a:xfrm>
            <a:off x="635012" y="3965730"/>
            <a:ext cx="8114030" cy="550847"/>
            <a:chOff x="7045" y="2385"/>
            <a:chExt cx="7445" cy="1441"/>
          </a:xfrm>
        </p:grpSpPr>
        <p:grpSp>
          <p:nvGrpSpPr>
            <p:cNvPr id="41" name="组合 40"/>
            <p:cNvGrpSpPr/>
            <p:nvPr>
              <p:custDataLst>
                <p:tags r:id="rId2"/>
              </p:custDataLst>
            </p:nvPr>
          </p:nvGrpSpPr>
          <p:grpSpPr>
            <a:xfrm>
              <a:off x="7045" y="2385"/>
              <a:ext cx="7145" cy="1428"/>
              <a:chOff x="2041" y="2809"/>
              <a:chExt cx="11095" cy="2646"/>
            </a:xfrm>
          </p:grpSpPr>
          <p:sp>
            <p:nvSpPr>
              <p:cNvPr id="42" name="矩形 41"/>
              <p:cNvSpPr/>
              <p:nvPr>
                <p:custDataLst>
                  <p:tags r:id="rId3"/>
                </p:custDataLst>
              </p:nvPr>
            </p:nvSpPr>
            <p:spPr>
              <a:xfrm>
                <a:off x="2290" y="2809"/>
                <a:ext cx="10598" cy="2646"/>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nvGrpSpPr>
              <p:cNvPr id="43" name="组合 42"/>
              <p:cNvGrpSpPr/>
              <p:nvPr>
                <p:custDataLst>
                  <p:tags r:id="rId4"/>
                </p:custDataLst>
              </p:nvPr>
            </p:nvGrpSpPr>
            <p:grpSpPr>
              <a:xfrm>
                <a:off x="2041" y="4522"/>
                <a:ext cx="515" cy="432"/>
                <a:chOff x="5548" y="6005"/>
                <a:chExt cx="700" cy="613"/>
              </a:xfrm>
            </p:grpSpPr>
            <p:sp>
              <p:nvSpPr>
                <p:cNvPr id="44" name="等腰三角形 43"/>
                <p:cNvSpPr/>
                <p:nvPr>
                  <p:custDataLst>
                    <p:tags r:id="rId8"/>
                  </p:custDataLst>
                </p:nvPr>
              </p:nvSpPr>
              <p:spPr>
                <a:xfrm>
                  <a:off x="5548" y="6062"/>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45" name="等腰三角形 44"/>
                <p:cNvSpPr/>
                <p:nvPr>
                  <p:custDataLst>
                    <p:tags r:id="rId9"/>
                  </p:custDataLst>
                </p:nvPr>
              </p:nvSpPr>
              <p:spPr>
                <a:xfrm>
                  <a:off x="5788" y="60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grpSp>
            <p:nvGrpSpPr>
              <p:cNvPr id="46" name="组合 45"/>
              <p:cNvGrpSpPr/>
              <p:nvPr>
                <p:custDataLst>
                  <p:tags r:id="rId5"/>
                </p:custDataLst>
              </p:nvPr>
            </p:nvGrpSpPr>
            <p:grpSpPr>
              <a:xfrm>
                <a:off x="12621" y="3272"/>
                <a:ext cx="515" cy="419"/>
                <a:chOff x="13121" y="3805"/>
                <a:chExt cx="700" cy="594"/>
              </a:xfrm>
            </p:grpSpPr>
            <p:sp>
              <p:nvSpPr>
                <p:cNvPr id="47" name="等腰三角形 46"/>
                <p:cNvSpPr/>
                <p:nvPr>
                  <p:custDataLst>
                    <p:tags r:id="rId6"/>
                  </p:custDataLst>
                </p:nvPr>
              </p:nvSpPr>
              <p:spPr>
                <a:xfrm>
                  <a:off x="13121" y="3843"/>
                  <a:ext cx="556" cy="556"/>
                </a:xfrm>
                <a:prstGeom prst="triangle">
                  <a:avLst/>
                </a:prstGeom>
                <a:solidFill>
                  <a:schemeClr val="accent1">
                    <a:lumMod val="75000"/>
                  </a:schemeClr>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48" name="等腰三角形 47"/>
                <p:cNvSpPr/>
                <p:nvPr>
                  <p:custDataLst>
                    <p:tags r:id="rId7"/>
                  </p:custDataLst>
                </p:nvPr>
              </p:nvSpPr>
              <p:spPr>
                <a:xfrm>
                  <a:off x="13361" y="3805"/>
                  <a:ext cx="461" cy="461"/>
                </a:xfrm>
                <a:prstGeom prst="triangle">
                  <a:avLst/>
                </a:prstGeom>
                <a:pattFill prst="ltDnDiag">
                  <a:fgClr>
                    <a:schemeClr val="accent1">
                      <a:lumMod val="75000"/>
                    </a:schemeClr>
                  </a:fgClr>
                  <a:bgClr>
                    <a:schemeClr val="bg1"/>
                  </a:bgClr>
                </a:patt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grpSp>
        <p:sp>
          <p:nvSpPr>
            <p:cNvPr id="6" name="文本框 5"/>
            <p:cNvSpPr txBox="1"/>
            <p:nvPr/>
          </p:nvSpPr>
          <p:spPr>
            <a:xfrm>
              <a:off x="7290" y="2457"/>
              <a:ext cx="7200" cy="1369"/>
            </a:xfrm>
            <a:prstGeom prst="rect">
              <a:avLst/>
            </a:prstGeom>
            <a:noFill/>
          </p:spPr>
          <p:txBody>
            <a:bodyPr wrap="square" rtlCol="0" anchor="t">
              <a:spAutoFit/>
            </a:bodyPr>
            <a:lstStyle/>
            <a:p>
              <a:r>
                <a:rPr lang="zh-CN" altLang="en-US" sz="1400" i="1" dirty="0"/>
                <a:t>The example in the picture is that an earthquake and thieves may trigger a home alarm. After hearing the alarm, neighbors John and Mary may call me.</a:t>
              </a:r>
            </a:p>
          </p:txBody>
        </p:sp>
      </p:grpSp>
      <p:sp>
        <p:nvSpPr>
          <p:cNvPr id="64"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46380" y="1033145"/>
            <a:ext cx="4572000" cy="368300"/>
          </a:xfrm>
          <a:prstGeom prst="rect">
            <a:avLst/>
          </a:prstGeom>
          <a:noFill/>
        </p:spPr>
        <p:txBody>
          <a:bodyPr wrap="square" rtlCol="0" anchor="t">
            <a:spAutoFit/>
          </a:bodyPr>
          <a:lstStyle/>
          <a:p>
            <a:r>
              <a:rPr lang="zh-CN" altLang="en-US" b="1" i="1" dirty="0"/>
              <a:t>Semantics of the Bayesian networks</a:t>
            </a:r>
          </a:p>
        </p:txBody>
      </p:sp>
      <p:grpSp>
        <p:nvGrpSpPr>
          <p:cNvPr id="13" name="组合 12"/>
          <p:cNvGrpSpPr/>
          <p:nvPr/>
        </p:nvGrpSpPr>
        <p:grpSpPr>
          <a:xfrm>
            <a:off x="656590" y="1793240"/>
            <a:ext cx="2819400" cy="2862580"/>
            <a:chOff x="1034" y="2824"/>
            <a:chExt cx="4441" cy="4509"/>
          </a:xfrm>
        </p:grpSpPr>
        <p:sp>
          <p:nvSpPr>
            <p:cNvPr id="8" name="矩形 7"/>
            <p:cNvSpPr/>
            <p:nvPr>
              <p:custDataLst>
                <p:tags r:id="rId3"/>
              </p:custDataLst>
            </p:nvPr>
          </p:nvSpPr>
          <p:spPr>
            <a:xfrm>
              <a:off x="1034" y="2824"/>
              <a:ext cx="4441" cy="4509"/>
            </a:xfrm>
            <a:prstGeom prst="rect">
              <a:avLst/>
            </a:prstGeom>
            <a:solidFill>
              <a:schemeClr val="bg1"/>
            </a:solidFill>
            <a:ln>
              <a:solidFill>
                <a:srgbClr val="A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a:p>
          </p:txBody>
        </p:sp>
        <p:pic>
          <p:nvPicPr>
            <p:cNvPr id="6" name="图片 5"/>
            <p:cNvPicPr>
              <a:picLocks noChangeAspect="1"/>
            </p:cNvPicPr>
            <p:nvPr>
              <p:custDataLst>
                <p:tags r:id="rId4"/>
              </p:custDataLst>
            </p:nvPr>
          </p:nvPicPr>
          <p:blipFill>
            <a:blip r:embed="rId7">
              <a:clrChange>
                <a:clrFrom>
                  <a:srgbClr val="FFFFFF">
                    <a:alpha val="100000"/>
                  </a:srgbClr>
                </a:clrFrom>
                <a:clrTo>
                  <a:srgbClr val="FFFFFF">
                    <a:alpha val="100000"/>
                    <a:alpha val="0"/>
                  </a:srgbClr>
                </a:clrTo>
              </a:clrChange>
            </a:blip>
            <a:stretch>
              <a:fillRect/>
            </a:stretch>
          </p:blipFill>
          <p:spPr>
            <a:xfrm>
              <a:off x="1124" y="4652"/>
              <a:ext cx="4295" cy="2446"/>
            </a:xfrm>
            <a:prstGeom prst="rect">
              <a:avLst/>
            </a:prstGeom>
          </p:spPr>
        </p:pic>
        <p:sp>
          <p:nvSpPr>
            <p:cNvPr id="7" name="文本框 6"/>
            <p:cNvSpPr txBox="1"/>
            <p:nvPr/>
          </p:nvSpPr>
          <p:spPr>
            <a:xfrm>
              <a:off x="1419" y="3011"/>
              <a:ext cx="3672" cy="1307"/>
            </a:xfrm>
            <a:prstGeom prst="rect">
              <a:avLst/>
            </a:prstGeom>
            <a:noFill/>
          </p:spPr>
          <p:txBody>
            <a:bodyPr wrap="square" rtlCol="0" anchor="t">
              <a:spAutoFit/>
            </a:bodyPr>
            <a:lstStyle/>
            <a:p>
              <a:r>
                <a:rPr lang="zh-CN" altLang="en-US" sz="1600" i="1" dirty="0"/>
                <a:t>The Bayesian network is a representation of the full joint probability</a:t>
              </a:r>
            </a:p>
          </p:txBody>
        </p:sp>
      </p:grpSp>
      <p:grpSp>
        <p:nvGrpSpPr>
          <p:cNvPr id="14" name="组合 13"/>
          <p:cNvGrpSpPr/>
          <p:nvPr/>
        </p:nvGrpSpPr>
        <p:grpSpPr>
          <a:xfrm>
            <a:off x="3716655" y="1805940"/>
            <a:ext cx="5140960" cy="2828290"/>
            <a:chOff x="5853" y="2844"/>
            <a:chExt cx="8096" cy="4454"/>
          </a:xfrm>
        </p:grpSpPr>
        <p:sp>
          <p:nvSpPr>
            <p:cNvPr id="12" name="矩形 11"/>
            <p:cNvSpPr/>
            <p:nvPr>
              <p:custDataLst>
                <p:tags r:id="rId2"/>
              </p:custDataLst>
            </p:nvPr>
          </p:nvSpPr>
          <p:spPr>
            <a:xfrm>
              <a:off x="5853" y="2844"/>
              <a:ext cx="7947" cy="4454"/>
            </a:xfrm>
            <a:prstGeom prst="rect">
              <a:avLst/>
            </a:prstGeom>
            <a:solidFill>
              <a:schemeClr val="bg1"/>
            </a:solidFill>
            <a:ln>
              <a:solidFill>
                <a:srgbClr val="A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a:p>
          </p:txBody>
        </p:sp>
        <p:sp>
          <p:nvSpPr>
            <p:cNvPr id="9" name="文本框 8"/>
            <p:cNvSpPr txBox="1"/>
            <p:nvPr/>
          </p:nvSpPr>
          <p:spPr>
            <a:xfrm>
              <a:off x="5853" y="2897"/>
              <a:ext cx="8096" cy="822"/>
            </a:xfrm>
            <a:prstGeom prst="rect">
              <a:avLst/>
            </a:prstGeom>
            <a:noFill/>
          </p:spPr>
          <p:txBody>
            <a:bodyPr wrap="square" rtlCol="0" anchor="t">
              <a:spAutoFit/>
            </a:bodyPr>
            <a:lstStyle/>
            <a:p>
              <a:r>
                <a:rPr lang="zh-CN" altLang="en-US" sz="1400" i="1"/>
                <a:t>The fully joint probability distribution is defined by the product of the local conditional probability distributions</a:t>
              </a:r>
            </a:p>
          </p:txBody>
        </p:sp>
        <p:sp>
          <p:nvSpPr>
            <p:cNvPr id="10" name="文本框 9"/>
            <p:cNvSpPr txBox="1"/>
            <p:nvPr/>
          </p:nvSpPr>
          <p:spPr>
            <a:xfrm>
              <a:off x="5853" y="4823"/>
              <a:ext cx="7815" cy="822"/>
            </a:xfrm>
            <a:prstGeom prst="rect">
              <a:avLst/>
            </a:prstGeom>
            <a:noFill/>
          </p:spPr>
          <p:txBody>
            <a:bodyPr wrap="square" rtlCol="0" anchor="t">
              <a:spAutoFit/>
            </a:bodyPr>
            <a:lstStyle/>
            <a:p>
              <a:r>
                <a:rPr lang="zh-CN" altLang="en-US" sz="1400" i="1" dirty="0"/>
                <a:t>For example, in the example, the probability of both people calling you can be expressed</a:t>
              </a:r>
            </a:p>
          </p:txBody>
        </p:sp>
        <p:pic>
          <p:nvPicPr>
            <p:cNvPr id="101" name="图片 100"/>
            <p:cNvPicPr/>
            <p:nvPr/>
          </p:nvPicPr>
          <p:blipFill>
            <a:blip r:embed="rId8">
              <a:clrChange>
                <a:clrFrom>
                  <a:srgbClr val="FFFFFF">
                    <a:alpha val="100000"/>
                  </a:srgbClr>
                </a:clrFrom>
                <a:clrTo>
                  <a:srgbClr val="FFFFFF">
                    <a:alpha val="100000"/>
                    <a:alpha val="0"/>
                  </a:srgbClr>
                </a:clrTo>
              </a:clrChange>
            </a:blip>
            <a:stretch>
              <a:fillRect/>
            </a:stretch>
          </p:blipFill>
          <p:spPr>
            <a:xfrm>
              <a:off x="5853" y="5983"/>
              <a:ext cx="7815" cy="750"/>
            </a:xfrm>
            <a:prstGeom prst="rect">
              <a:avLst/>
            </a:prstGeom>
            <a:noFill/>
            <a:ln w="9525">
              <a:noFill/>
            </a:ln>
          </p:spPr>
        </p:pic>
        <p:pic>
          <p:nvPicPr>
            <p:cNvPr id="102" name="图片 101"/>
            <p:cNvPicPr/>
            <p:nvPr/>
          </p:nvPicPr>
          <p:blipFill>
            <a:blip r:embed="rId9"/>
            <a:stretch>
              <a:fillRect/>
            </a:stretch>
          </p:blipFill>
          <p:spPr>
            <a:xfrm>
              <a:off x="6123" y="3828"/>
              <a:ext cx="6660" cy="825"/>
            </a:xfrm>
            <a:prstGeom prst="rect">
              <a:avLst/>
            </a:prstGeom>
            <a:noFill/>
            <a:ln w="9525">
              <a:noFill/>
            </a:ln>
          </p:spPr>
        </p:pic>
      </p:grpSp>
      <p:sp>
        <p:nvSpPr>
          <p:cNvPr id="16"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sp>
        <p:nvSpPr>
          <p:cNvPr id="11" name="矩形 10"/>
          <p:cNvSpPr/>
          <p:nvPr/>
        </p:nvSpPr>
        <p:spPr>
          <a:xfrm>
            <a:off x="1026160" y="4254500"/>
            <a:ext cx="2413000" cy="274955"/>
          </a:xfrm>
          <a:prstGeom prst="rect">
            <a:avLst/>
          </a:prstGeom>
          <a:solidFill>
            <a:schemeClr val="bg1"/>
          </a:solidFill>
          <a:ln w="38100" cap="flat" cmpd="sng" algn="ctr">
            <a:noFill/>
            <a:prstDash val="solid"/>
            <a:round/>
            <a:headEnd type="none" w="med" len="med"/>
            <a:tailEnd type="none" w="med" len="med"/>
          </a:ln>
        </p:spPr>
        <p:txBody>
          <a:bodyPr vert="horz" wrap="square" lIns="91440" tIns="45720" rIns="91440" bIns="45720" numCol="1" anchor="ctr" anchorCtr="0" compatLnSpc="1"/>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pPr>
            <a:endParaRPr kumimoji="0" lang="zh-CN" altLang="en-US" sz="1600" b="0" i="1" u="none" strike="noStrike" cap="none" normalizeH="0" baseline="0">
              <a:ln>
                <a:noFill/>
              </a:ln>
              <a:solidFill>
                <a:schemeClr val="tx1"/>
              </a:solidFill>
              <a:effectLst/>
              <a:latin typeface="楷体_GB2312" pitchFamily="49" charset="-122"/>
              <a:ea typeface="楷体_GB2312"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we talk about when we talk about AI</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7" y="1127806"/>
            <a:ext cx="5165463" cy="1533497"/>
          </a:xfrm>
          <a:prstGeom prst="rect">
            <a:avLst/>
          </a:prstGeom>
        </p:spPr>
      </p:pic>
      <p:sp>
        <p:nvSpPr>
          <p:cNvPr id="12" name="文本框 11"/>
          <p:cNvSpPr txBox="1"/>
          <p:nvPr/>
        </p:nvSpPr>
        <p:spPr>
          <a:xfrm>
            <a:off x="237140" y="3515021"/>
            <a:ext cx="5060363" cy="1169551"/>
          </a:xfrm>
          <a:prstGeom prst="rect">
            <a:avLst/>
          </a:prstGeom>
          <a:noFill/>
        </p:spPr>
        <p:txBody>
          <a:bodyPr wrap="square">
            <a:spAutoFit/>
          </a:bodyPr>
          <a:lstStyle/>
          <a:p>
            <a:r>
              <a:rPr lang="en-US" altLang="zh-CN" sz="1000" dirty="0">
                <a:solidFill>
                  <a:srgbClr val="C00000"/>
                </a:solidFill>
              </a:rPr>
              <a:t>China is at the forefront of technology</a:t>
            </a:r>
            <a:r>
              <a:rPr lang="en-US" altLang="zh-CN" sz="1000" dirty="0"/>
              <a:t>. The core capabilities of science and technology are materials, energy, and information. These capabilities, facilitated by infrastructure development, result in high societal efficiency, strong capabilities, and low costs. Over the past decade, China has surpassed the United States in all areas where they started simultaneously. Furthermore, the manufacturing and infrastructure capabilities developed on this basis far exceed those of the United States. China is the largest trading partner of 140 countries and regions worldwide.</a:t>
            </a:r>
            <a:endParaRPr lang="zh-CN" altLang="en-US" sz="1000"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42" y="2848650"/>
            <a:ext cx="4992321" cy="666371"/>
          </a:xfrm>
          <a:prstGeom prst="rect">
            <a:avLst/>
          </a:prstGeom>
        </p:spPr>
      </p:pic>
      <p:sp>
        <p:nvSpPr>
          <p:cNvPr id="15" name="文本框 14"/>
          <p:cNvSpPr txBox="1"/>
          <p:nvPr/>
        </p:nvSpPr>
        <p:spPr>
          <a:xfrm>
            <a:off x="5819624" y="1240516"/>
            <a:ext cx="2922910" cy="3046988"/>
          </a:xfrm>
          <a:prstGeom prst="rect">
            <a:avLst/>
          </a:prstGeom>
          <a:noFill/>
        </p:spPr>
        <p:txBody>
          <a:bodyPr wrap="square">
            <a:spAutoFit/>
          </a:bodyPr>
          <a:lstStyle/>
          <a:p>
            <a:pPr algn="just"/>
            <a:r>
              <a:rPr lang="en-US" altLang="zh-CN" sz="1200" dirty="0"/>
              <a:t>【Xi Jinping: #Strengthening Basic Research #Consolidate the Foundation of Technological </a:t>
            </a:r>
            <a:r>
              <a:rPr lang="en-US" altLang="zh-CN" sz="1200" dirty="0" err="1"/>
              <a:t>Self-Reliance】On</a:t>
            </a:r>
            <a:r>
              <a:rPr lang="en-US" altLang="zh-CN" sz="1200" dirty="0"/>
              <a:t> the afternoon of February 21st, the Political Bureau of the CPC Central Committee held its third collective study session on strengthening basic research. General Secretary of the CPC Central Committee Xi Jinping emphasized during the presiding that strengthening basic research is an urgent requirement for achieving high-level technological self-reliance and is the necessary path to building a world-leading science and technology country. More details: http://t.cn/A6CGzL96</a:t>
            </a:r>
            <a:endParaRPr lang="zh-CN" altLang="en-US" sz="12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40</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16840" y="1100455"/>
            <a:ext cx="5901055" cy="368300"/>
          </a:xfrm>
          <a:prstGeom prst="rect">
            <a:avLst/>
          </a:prstGeom>
          <a:noFill/>
        </p:spPr>
        <p:txBody>
          <a:bodyPr wrap="square" rtlCol="0" anchor="t">
            <a:spAutoFit/>
          </a:bodyPr>
          <a:lstStyle/>
          <a:p>
            <a:r>
              <a:rPr lang="zh-CN" altLang="en-US" b="1" strike="sngStrike" dirty="0"/>
              <a:t>Method for constructing a Bayesian network</a:t>
            </a:r>
          </a:p>
        </p:txBody>
      </p:sp>
      <p:sp>
        <p:nvSpPr>
          <p:cNvPr id="3" name="文本框 2"/>
          <p:cNvSpPr txBox="1"/>
          <p:nvPr/>
        </p:nvSpPr>
        <p:spPr>
          <a:xfrm>
            <a:off x="670083" y="1772051"/>
            <a:ext cx="7548087" cy="2160591"/>
          </a:xfrm>
          <a:prstGeom prst="rect">
            <a:avLst/>
          </a:prstGeom>
          <a:noFill/>
        </p:spPr>
        <p:txBody>
          <a:bodyPr wrap="square" rtlCol="0" anchor="t">
            <a:spAutoFit/>
          </a:bodyPr>
          <a:lstStyle/>
          <a:p>
            <a:pPr marL="285750" indent="-285750">
              <a:lnSpc>
                <a:spcPct val="120000"/>
              </a:lnSpc>
              <a:buFont typeface="Arial" charset="0"/>
              <a:buChar char="•"/>
            </a:pPr>
            <a:r>
              <a:rPr lang="zh-CN" altLang="en-US" sz="1400" strike="sngStrike" dirty="0"/>
              <a:t>First, we need to construct the nodes in the Bayesian network, and we need to choose a set of arranged random variables </a:t>
            </a:r>
            <a:r>
              <a:rPr lang="en-US" altLang="zh-CN" sz="1400" strike="sngStrike" dirty="0"/>
              <a:t>X</a:t>
            </a:r>
            <a:r>
              <a:rPr lang="en-US" altLang="zh-CN" sz="1400" strike="sngStrike" baseline="-25000" dirty="0"/>
              <a:t>i</a:t>
            </a:r>
            <a:r>
              <a:rPr lang="en-US" altLang="zh-CN" sz="1400" strike="sngStrike" dirty="0"/>
              <a:t>,…,</a:t>
            </a:r>
            <a:r>
              <a:rPr lang="en-US" altLang="zh-CN" sz="1400" strike="sngStrike" dirty="0" err="1"/>
              <a:t>X</a:t>
            </a:r>
            <a:r>
              <a:rPr lang="en-US" altLang="zh-CN" sz="1400" strike="sngStrike" baseline="-25000" dirty="0" err="1"/>
              <a:t>n</a:t>
            </a:r>
            <a:endParaRPr lang="zh-CN" altLang="en-US" sz="1400" strike="sngStrike" dirty="0"/>
          </a:p>
          <a:p>
            <a:pPr marL="285750" indent="-285750">
              <a:lnSpc>
                <a:spcPct val="120000"/>
              </a:lnSpc>
              <a:buFont typeface="Arial" charset="0"/>
              <a:buChar char="•"/>
            </a:pPr>
            <a:r>
              <a:rPr lang="zh-CN" altLang="en-US" sz="1400" strike="sngStrike" dirty="0"/>
              <a:t>Then, we construct edges in the Bayesian network, from nodes to, we perform such a step</a:t>
            </a:r>
          </a:p>
          <a:p>
            <a:pPr marL="742950" lvl="1" indent="-285750">
              <a:lnSpc>
                <a:spcPct val="120000"/>
              </a:lnSpc>
              <a:buFont typeface="Arial" charset="0"/>
              <a:buChar char="•"/>
            </a:pPr>
            <a:r>
              <a:rPr lang="zh-CN" altLang="en-US" sz="1400" strike="sngStrike" dirty="0"/>
              <a:t>First</a:t>
            </a:r>
            <a:r>
              <a:rPr lang="en-US" altLang="zh-CN" sz="1400" strike="sngStrike" dirty="0"/>
              <a:t>, we</a:t>
            </a:r>
            <a:r>
              <a:rPr lang="zh-CN" altLang="en-US" sz="1400" strike="sngStrike" dirty="0"/>
              <a:t> select the minimum set of parent nodes from the nodes before this node</a:t>
            </a:r>
            <a:r>
              <a:rPr lang="en-US" altLang="zh-CN" sz="1400" strike="sngStrike" dirty="0"/>
              <a:t>, where P(</a:t>
            </a:r>
            <a:r>
              <a:rPr lang="en-US" altLang="zh-CN" sz="1400" strike="sngStrike" dirty="0" err="1"/>
              <a:t>X|Parents</a:t>
            </a:r>
            <a:r>
              <a:rPr lang="en-US" altLang="zh-CN" sz="1400" strike="sngStrike" dirty="0"/>
              <a:t>(X</a:t>
            </a:r>
            <a:r>
              <a:rPr lang="en-US" altLang="zh-CN" sz="1400" strike="sngStrike" baseline="-25000" dirty="0"/>
              <a:t>i</a:t>
            </a:r>
            <a:r>
              <a:rPr lang="en-US" altLang="zh-CN" sz="1400" strike="sngStrike" dirty="0"/>
              <a:t>))=P(X</a:t>
            </a:r>
            <a:r>
              <a:rPr lang="en-US" altLang="zh-CN" sz="1400" strike="sngStrike" baseline="-25000" dirty="0"/>
              <a:t>i</a:t>
            </a:r>
            <a:r>
              <a:rPr lang="en-US" altLang="zh-CN" sz="1400" strike="sngStrike" dirty="0"/>
              <a:t>|X</a:t>
            </a:r>
            <a:r>
              <a:rPr lang="en-US" altLang="zh-CN" sz="1400" strike="sngStrike" baseline="-25000" dirty="0"/>
              <a:t>1</a:t>
            </a:r>
            <a:r>
              <a:rPr lang="en-US" altLang="zh-CN" sz="1400" strike="sngStrike" dirty="0"/>
              <a:t>,…,X</a:t>
            </a:r>
            <a:r>
              <a:rPr lang="en-US" altLang="zh-CN" sz="1400" strike="sngStrike" baseline="-25000" dirty="0"/>
              <a:t>i-1</a:t>
            </a:r>
            <a:r>
              <a:rPr lang="en-US" altLang="zh-CN" sz="1400" strike="sngStrike" dirty="0"/>
              <a:t>)</a:t>
            </a:r>
          </a:p>
          <a:p>
            <a:pPr marL="742950" lvl="1" indent="-285750">
              <a:lnSpc>
                <a:spcPct val="120000"/>
              </a:lnSpc>
              <a:buFont typeface="Arial" charset="0"/>
              <a:buChar char="•"/>
            </a:pPr>
            <a:r>
              <a:rPr lang="en-US" altLang="zh-CN" sz="1400" strike="sngStrike" dirty="0"/>
              <a:t>T</a:t>
            </a:r>
            <a:r>
              <a:rPr lang="zh-CN" altLang="en-US" sz="1400" strike="sngStrike" dirty="0"/>
              <a:t>hen insert an edge between the parent nodes </a:t>
            </a:r>
            <a:r>
              <a:rPr lang="en-US" altLang="zh-CN" sz="1400" strike="sngStrike" dirty="0"/>
              <a:t>and X</a:t>
            </a:r>
            <a:r>
              <a:rPr lang="en-US" altLang="zh-CN" sz="1400" strike="sngStrike" baseline="-25000" dirty="0"/>
              <a:t>i</a:t>
            </a:r>
            <a:r>
              <a:rPr lang="zh-CN" altLang="en-US" sz="1400" strike="sngStrike" dirty="0"/>
              <a:t> </a:t>
            </a:r>
            <a:endParaRPr lang="en-US" altLang="zh-CN" sz="1400" strike="sngStrike" dirty="0"/>
          </a:p>
          <a:p>
            <a:pPr marL="742950" lvl="1" indent="-285750">
              <a:lnSpc>
                <a:spcPct val="120000"/>
              </a:lnSpc>
              <a:buFont typeface="Arial" charset="0"/>
              <a:buChar char="•"/>
            </a:pPr>
            <a:r>
              <a:rPr lang="en-US" altLang="zh-CN" sz="1400" strike="sngStrike" dirty="0"/>
              <a:t>F</a:t>
            </a:r>
            <a:r>
              <a:rPr lang="zh-CN" altLang="en-US" sz="1400" strike="sngStrike" dirty="0"/>
              <a:t>inally we can get a conditional probability table </a:t>
            </a:r>
            <a:r>
              <a:rPr lang="en-US" altLang="zh-CN" sz="1400" strike="sngStrike" dirty="0"/>
              <a:t>P(X</a:t>
            </a:r>
            <a:r>
              <a:rPr lang="en-US" altLang="zh-CN" sz="1400" strike="sngStrike" baseline="-25000" dirty="0"/>
              <a:t>i </a:t>
            </a:r>
            <a:r>
              <a:rPr lang="en-US" altLang="zh-CN" sz="1400" strike="sngStrike" dirty="0"/>
              <a:t>|Parents(X</a:t>
            </a:r>
            <a:r>
              <a:rPr lang="en-US" altLang="zh-CN" sz="1400" strike="sngStrike" baseline="-25000" dirty="0"/>
              <a:t>i</a:t>
            </a:r>
            <a:r>
              <a:rPr lang="en-US" altLang="zh-CN" sz="1400" strike="sngStrike" dirty="0"/>
              <a:t>))</a:t>
            </a:r>
            <a:r>
              <a:rPr lang="zh-CN" altLang="en-US" sz="1400" strike="sngStrike" dirty="0"/>
              <a:t>.</a:t>
            </a:r>
          </a:p>
        </p:txBody>
      </p:sp>
      <p:sp>
        <p:nvSpPr>
          <p:cNvPr id="8"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41</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582930" y="1096010"/>
            <a:ext cx="7510780" cy="829945"/>
          </a:xfrm>
          <a:prstGeom prst="rect">
            <a:avLst/>
          </a:prstGeom>
          <a:noFill/>
        </p:spPr>
        <p:txBody>
          <a:bodyPr wrap="square" rtlCol="0" anchor="t">
            <a:spAutoFit/>
          </a:bodyPr>
          <a:lstStyle/>
          <a:p>
            <a:r>
              <a:rPr lang="zh-CN" altLang="en-US" sz="1600" dirty="0"/>
              <a:t>To calculate this expression, </a:t>
            </a:r>
            <a:r>
              <a:rPr lang="zh-CN" altLang="en-US" sz="1600" dirty="0">
                <a:solidFill>
                  <a:srgbClr val="C00000"/>
                </a:solidFill>
              </a:rPr>
              <a:t>we cycle through all the variables and then sum, and we can finally turn the formula into one such structure, multiply the values on each path, and sum at "+"</a:t>
            </a:r>
          </a:p>
        </p:txBody>
      </p:sp>
      <p:sp>
        <p:nvSpPr>
          <p:cNvPr id="9"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Probabilistic reasoning </a:t>
            </a:r>
          </a:p>
        </p:txBody>
      </p:sp>
      <p:pic>
        <p:nvPicPr>
          <p:cNvPr id="3" name="图片 2"/>
          <p:cNvPicPr>
            <a:picLocks noChangeAspect="1"/>
          </p:cNvPicPr>
          <p:nvPr>
            <p:custDataLst>
              <p:tags r:id="rId2"/>
            </p:custDataLst>
          </p:nvPr>
        </p:nvPicPr>
        <p:blipFill>
          <a:blip r:embed="rId5">
            <a:clrChange>
              <a:clrFrom>
                <a:srgbClr val="FFFFFF">
                  <a:alpha val="100000"/>
                </a:srgbClr>
              </a:clrFrom>
              <a:clrTo>
                <a:srgbClr val="FFFFFF">
                  <a:alpha val="100000"/>
                  <a:alpha val="0"/>
                </a:srgbClr>
              </a:clrTo>
            </a:clrChange>
          </a:blip>
          <a:stretch>
            <a:fillRect/>
          </a:stretch>
        </p:blipFill>
        <p:spPr>
          <a:xfrm>
            <a:off x="267970" y="1899285"/>
            <a:ext cx="3570605" cy="1671320"/>
          </a:xfrm>
          <a:prstGeom prst="rect">
            <a:avLst/>
          </a:prstGeom>
        </p:spPr>
      </p:pic>
      <p:sp>
        <p:nvSpPr>
          <p:cNvPr id="8" name="矩形 7"/>
          <p:cNvSpPr/>
          <p:nvPr/>
        </p:nvSpPr>
        <p:spPr>
          <a:xfrm>
            <a:off x="1487805" y="3298825"/>
            <a:ext cx="5779770" cy="497840"/>
          </a:xfrm>
          <a:prstGeom prst="rect">
            <a:avLst/>
          </a:prstGeom>
          <a:solidFill>
            <a:schemeClr val="bg1"/>
          </a:solidFill>
          <a:ln w="38100" cap="flat" cmpd="sng" algn="ctr">
            <a:noFill/>
            <a:prstDash val="solid"/>
            <a:round/>
            <a:headEnd type="none" w="med" len="med"/>
            <a:tailEnd type="none" w="med" len="med"/>
          </a:ln>
        </p:spPr>
        <p:txBody>
          <a:bodyPr vert="horz" wrap="square" lIns="91440" tIns="45720" rIns="91440" bIns="45720" numCol="1" anchor="ctr" anchorCtr="0" compatLnSpc="1"/>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0" name="文本框 9"/>
          <p:cNvSpPr txBox="1"/>
          <p:nvPr/>
        </p:nvSpPr>
        <p:spPr>
          <a:xfrm>
            <a:off x="4376420" y="2025650"/>
            <a:ext cx="3129280" cy="738505"/>
          </a:xfrm>
          <a:prstGeom prst="rect">
            <a:avLst/>
          </a:prstGeom>
          <a:noFill/>
        </p:spPr>
        <p:txBody>
          <a:bodyPr wrap="square" rtlCol="0" anchor="t">
            <a:spAutoFit/>
          </a:bodyPr>
          <a:lstStyle/>
          <a:p>
            <a:r>
              <a:rPr lang="en-US" altLang="zh-CN" sz="1400" dirty="0"/>
              <a:t>We can get the result of </a:t>
            </a:r>
            <a:r>
              <a:rPr lang="zh-CN" altLang="en-US" sz="1400" dirty="0"/>
              <a:t>P= (b </a:t>
            </a:r>
            <a:r>
              <a:rPr lang="en-US" altLang="zh-CN" sz="1400" dirty="0"/>
              <a:t>| </a:t>
            </a:r>
            <a:r>
              <a:rPr lang="zh-CN" altLang="en-US" sz="1400" dirty="0"/>
              <a:t>j, m) =a*0.00059224</a:t>
            </a:r>
            <a:r>
              <a:rPr lang="en-US" altLang="zh-CN" sz="1400" dirty="0"/>
              <a:t> and </a:t>
            </a:r>
            <a:r>
              <a:rPr lang="zh-CN" altLang="en-US" sz="1400" dirty="0"/>
              <a:t>P= (</a:t>
            </a:r>
            <a:r>
              <a:rPr lang="en-US" altLang="zh-CN" sz="1400" dirty="0">
                <a:latin typeface="Microsoft JhengHei" pitchFamily="34" charset="-120"/>
                <a:ea typeface="Microsoft JhengHei" pitchFamily="34" charset="-120"/>
              </a:rPr>
              <a:t>¬</a:t>
            </a:r>
            <a:r>
              <a:rPr lang="zh-CN" altLang="en-US" sz="1400" dirty="0"/>
              <a:t>b </a:t>
            </a:r>
            <a:r>
              <a:rPr lang="en-US" altLang="zh-CN" sz="1400" dirty="0"/>
              <a:t>| </a:t>
            </a:r>
            <a:r>
              <a:rPr lang="zh-CN" altLang="en-US" sz="1400" dirty="0"/>
              <a:t>j, m)</a:t>
            </a:r>
            <a:r>
              <a:rPr lang="en-US" altLang="zh-CN" sz="1400" dirty="0"/>
              <a:t> </a:t>
            </a:r>
            <a:r>
              <a:rPr lang="zh-CN" altLang="en-US" sz="1400" dirty="0"/>
              <a:t> </a:t>
            </a:r>
            <a:r>
              <a:rPr lang="en-US" altLang="zh-CN" sz="1400" dirty="0"/>
              <a:t>a*</a:t>
            </a:r>
            <a:r>
              <a:rPr lang="zh-CN" altLang="en-US" sz="1400" dirty="0"/>
              <a:t>0.0014919</a:t>
            </a:r>
          </a:p>
        </p:txBody>
      </p:sp>
      <p:pic>
        <p:nvPicPr>
          <p:cNvPr id="14" name="图片 13">
            <a:extLst>
              <a:ext uri="{FF2B5EF4-FFF2-40B4-BE49-F238E27FC236}">
                <a16:creationId xmlns:a16="http://schemas.microsoft.com/office/drawing/2014/main" id="{7EF3875C-3667-40BB-9004-EE7B2DA52A71}"/>
              </a:ext>
            </a:extLst>
          </p:cNvPr>
          <p:cNvPicPr/>
          <p:nvPr/>
        </p:nvPicPr>
        <p:blipFill rotWithShape="1">
          <a:blip r:embed="rId6"/>
          <a:srcRect t="54889"/>
          <a:stretch>
            <a:fillRect/>
          </a:stretch>
        </p:blipFill>
        <p:spPr>
          <a:xfrm>
            <a:off x="3634105" y="3092521"/>
            <a:ext cx="4459605" cy="295910"/>
          </a:xfrm>
          <a:prstGeom prst="rect">
            <a:avLst/>
          </a:prstGeom>
          <a:noFill/>
          <a:ln w="9525">
            <a:noFill/>
          </a:ln>
        </p:spPr>
      </p:pic>
      <p:sp>
        <p:nvSpPr>
          <p:cNvPr id="15" name="矩形 14">
            <a:extLst>
              <a:ext uri="{FF2B5EF4-FFF2-40B4-BE49-F238E27FC236}">
                <a16:creationId xmlns:a16="http://schemas.microsoft.com/office/drawing/2014/main" id="{A1D0D25F-3A87-4715-8864-DB40C277BCFF}"/>
              </a:ext>
            </a:extLst>
          </p:cNvPr>
          <p:cNvSpPr/>
          <p:nvPr/>
        </p:nvSpPr>
        <p:spPr>
          <a:xfrm>
            <a:off x="1969736" y="3429694"/>
            <a:ext cx="5779770" cy="497840"/>
          </a:xfrm>
          <a:prstGeom prst="rect">
            <a:avLst/>
          </a:prstGeom>
          <a:solidFill>
            <a:schemeClr val="bg1"/>
          </a:solidFill>
          <a:ln w="38100" cap="flat" cmpd="sng" algn="ctr">
            <a:noFill/>
            <a:prstDash val="solid"/>
            <a:round/>
            <a:headEnd type="none" w="med" len="med"/>
            <a:tailEnd type="none" w="med" len="med"/>
          </a:ln>
        </p:spPr>
        <p:txBody>
          <a:bodyPr vert="horz" wrap="square" lIns="91440" tIns="45720" rIns="91440" bIns="45720" numCol="1" anchor="ctr" anchorCtr="0" compatLnSpc="1"/>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6" name="矩形 5">
            <a:extLst>
              <a:ext uri="{FF2B5EF4-FFF2-40B4-BE49-F238E27FC236}">
                <a16:creationId xmlns:a16="http://schemas.microsoft.com/office/drawing/2014/main" id="{7F7F3D5C-EE93-4675-924C-B25696415B12}"/>
              </a:ext>
            </a:extLst>
          </p:cNvPr>
          <p:cNvSpPr/>
          <p:nvPr/>
        </p:nvSpPr>
        <p:spPr bwMode="auto">
          <a:xfrm>
            <a:off x="6523355" y="2995496"/>
            <a:ext cx="834189" cy="449179"/>
          </a:xfrm>
          <a:prstGeom prst="rect">
            <a:avLst/>
          </a:prstGeom>
          <a:solidFill>
            <a:srgbClr val="008000">
              <a:alpha val="35001"/>
            </a:srgbClr>
          </a:solidFill>
          <a:ln w="38100" cap="flat" cmpd="sng" algn="ctr">
            <a:noFill/>
            <a:prstDash val="solid"/>
            <a:round/>
            <a:headEnd type="none" w="med" len="med"/>
            <a:tailEnd type="none" w="med" len="med"/>
          </a:ln>
        </p:spPr>
        <p:txBody>
          <a:bodyPr vert="horz" wrap="square" lIns="91440" tIns="45720" rIns="91440" bIns="45720" numCol="1" rtlCol="0" anchor="ctr" anchorCtr="0" compatLnSpc="1"/>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8" name="文本框 17">
            <a:extLst>
              <a:ext uri="{FF2B5EF4-FFF2-40B4-BE49-F238E27FC236}">
                <a16:creationId xmlns:a16="http://schemas.microsoft.com/office/drawing/2014/main" id="{DA24565D-F807-43B5-9241-F4E3826CA773}"/>
              </a:ext>
            </a:extLst>
          </p:cNvPr>
          <p:cNvSpPr txBox="1"/>
          <p:nvPr/>
        </p:nvSpPr>
        <p:spPr>
          <a:xfrm>
            <a:off x="962527" y="3885853"/>
            <a:ext cx="7072797" cy="1384995"/>
          </a:xfrm>
          <a:prstGeom prst="rect">
            <a:avLst/>
          </a:prstGeom>
          <a:noFill/>
        </p:spPr>
        <p:txBody>
          <a:bodyPr wrap="square">
            <a:spAutoFit/>
          </a:bodyPr>
          <a:lstStyle/>
          <a:p>
            <a:r>
              <a:rPr lang="en-US" altLang="zh-CN" sz="1200" dirty="0">
                <a:solidFill>
                  <a:srgbClr val="C00000"/>
                </a:solidFill>
              </a:rPr>
              <a:t>The values along each path in the Bayesian network are multiplied and then summed at the "+"</a:t>
            </a:r>
            <a:r>
              <a:rPr lang="en-US" altLang="zh-CN" sz="1200" dirty="0"/>
              <a:t>. It can be implemented in the form of “Normalization exponential function or </a:t>
            </a:r>
            <a:r>
              <a:rPr lang="en-US" altLang="zh-CN" sz="1200" dirty="0" err="1"/>
              <a:t>Softmax</a:t>
            </a:r>
            <a:r>
              <a:rPr lang="en-US" altLang="zh-CN" sz="1200" dirty="0"/>
              <a:t> function," used in deep learning classification tasks. </a:t>
            </a:r>
            <a:r>
              <a:rPr lang="en-US" altLang="zh-CN" sz="1200" dirty="0">
                <a:solidFill>
                  <a:srgbClr val="C00000"/>
                </a:solidFill>
              </a:rPr>
              <a:t>The </a:t>
            </a:r>
            <a:r>
              <a:rPr lang="en-US" altLang="zh-CN" sz="1200" dirty="0" err="1">
                <a:solidFill>
                  <a:srgbClr val="C00000"/>
                </a:solidFill>
              </a:rPr>
              <a:t>Softmax</a:t>
            </a:r>
            <a:r>
              <a:rPr lang="en-US" altLang="zh-CN" sz="1200" dirty="0">
                <a:solidFill>
                  <a:srgbClr val="C00000"/>
                </a:solidFill>
              </a:rPr>
              <a:t> function is also referred to as a Bayesian classifier.</a:t>
            </a:r>
          </a:p>
          <a:p>
            <a:endParaRPr lang="en-US" altLang="zh-CN" sz="1200" dirty="0">
              <a:solidFill>
                <a:srgbClr val="C00000"/>
              </a:solidFill>
            </a:endParaRPr>
          </a:p>
          <a:p>
            <a:endParaRPr lang="en-US" altLang="zh-CN" sz="1200" dirty="0">
              <a:solidFill>
                <a:srgbClr val="C00000"/>
              </a:solidFill>
            </a:endParaRPr>
          </a:p>
          <a:p>
            <a:endParaRPr lang="en-US" altLang="zh-CN" sz="1200" dirty="0">
              <a:solidFill>
                <a:srgbClr val="C00000"/>
              </a:solidFill>
            </a:endParaRPr>
          </a:p>
          <a:p>
            <a:endParaRPr lang="en-US" altLang="zh-CN" sz="1200" dirty="0">
              <a:solidFill>
                <a:srgbClr val="C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9" name="标题 1"/>
          <p:cNvSpPr>
            <a:spLocks noGrp="1"/>
          </p:cNvSpPr>
          <p:nvPr>
            <p:ph type="title"/>
            <p:custDataLst>
              <p:tags r:id="rId1"/>
            </p:custDataLst>
          </p:nvPr>
        </p:nvSpPr>
        <p:spPr>
          <a:xfrm>
            <a:off x="1208405"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Single-connected and multi-connected networks</a:t>
            </a:r>
          </a:p>
        </p:txBody>
      </p:sp>
      <p:pic>
        <p:nvPicPr>
          <p:cNvPr id="7" name="图片 6"/>
          <p:cNvPicPr>
            <a:picLocks noChangeAspect="1"/>
          </p:cNvPicPr>
          <p:nvPr/>
        </p:nvPicPr>
        <p:blipFill>
          <a:blip r:embed="rId4"/>
          <a:stretch>
            <a:fillRect/>
          </a:stretch>
        </p:blipFill>
        <p:spPr>
          <a:xfrm>
            <a:off x="1208405" y="1582934"/>
            <a:ext cx="2489931" cy="1807976"/>
          </a:xfrm>
          <a:prstGeom prst="rect">
            <a:avLst/>
          </a:prstGeom>
        </p:spPr>
      </p:pic>
      <p:pic>
        <p:nvPicPr>
          <p:cNvPr id="12" name="图片 11"/>
          <p:cNvPicPr>
            <a:picLocks noChangeAspect="1"/>
          </p:cNvPicPr>
          <p:nvPr/>
        </p:nvPicPr>
        <p:blipFill>
          <a:blip r:embed="rId5"/>
          <a:stretch>
            <a:fillRect/>
          </a:stretch>
        </p:blipFill>
        <p:spPr>
          <a:xfrm>
            <a:off x="5228895" y="1547373"/>
            <a:ext cx="2619705" cy="1879097"/>
          </a:xfrm>
          <a:prstGeom prst="rect">
            <a:avLst/>
          </a:prstGeom>
        </p:spPr>
      </p:pic>
      <p:sp>
        <p:nvSpPr>
          <p:cNvPr id="13" name="文本框 12"/>
          <p:cNvSpPr txBox="1"/>
          <p:nvPr/>
        </p:nvSpPr>
        <p:spPr>
          <a:xfrm>
            <a:off x="1315844" y="1154151"/>
            <a:ext cx="2453267" cy="307777"/>
          </a:xfrm>
          <a:prstGeom prst="rect">
            <a:avLst/>
          </a:prstGeom>
          <a:noFill/>
        </p:spPr>
        <p:txBody>
          <a:bodyPr wrap="square" rtlCol="0">
            <a:spAutoFit/>
          </a:bodyPr>
          <a:lstStyle/>
          <a:p>
            <a:r>
              <a:rPr lang="en-US" altLang="zh-CN" sz="1400" b="1" dirty="0"/>
              <a:t>Single-connected network</a:t>
            </a:r>
            <a:endParaRPr lang="zh-CN" altLang="en-US" sz="1400" b="1" dirty="0"/>
          </a:p>
        </p:txBody>
      </p:sp>
      <p:sp>
        <p:nvSpPr>
          <p:cNvPr id="15" name="文本框 14"/>
          <p:cNvSpPr txBox="1"/>
          <p:nvPr/>
        </p:nvSpPr>
        <p:spPr>
          <a:xfrm>
            <a:off x="5431350" y="1154151"/>
            <a:ext cx="2453267" cy="307777"/>
          </a:xfrm>
          <a:prstGeom prst="rect">
            <a:avLst/>
          </a:prstGeom>
          <a:noFill/>
        </p:spPr>
        <p:txBody>
          <a:bodyPr wrap="square" rtlCol="0">
            <a:spAutoFit/>
          </a:bodyPr>
          <a:lstStyle/>
          <a:p>
            <a:r>
              <a:rPr lang="en-US" altLang="zh-CN" sz="1400" b="1" dirty="0"/>
              <a:t>Multi-connected network</a:t>
            </a:r>
            <a:endParaRPr lang="zh-CN" altLang="en-US" sz="1400" b="1" dirty="0"/>
          </a:p>
        </p:txBody>
      </p:sp>
      <p:sp>
        <p:nvSpPr>
          <p:cNvPr id="14" name="文本框 13"/>
          <p:cNvSpPr txBox="1"/>
          <p:nvPr/>
        </p:nvSpPr>
        <p:spPr>
          <a:xfrm>
            <a:off x="964580" y="3646448"/>
            <a:ext cx="3473605" cy="738664"/>
          </a:xfrm>
          <a:prstGeom prst="rect">
            <a:avLst/>
          </a:prstGeom>
          <a:noFill/>
        </p:spPr>
        <p:txBody>
          <a:bodyPr wrap="square" rtlCol="0">
            <a:spAutoFit/>
          </a:bodyPr>
          <a:lstStyle/>
          <a:p>
            <a:r>
              <a:rPr lang="en-US" altLang="zh-CN" sz="1050" dirty="0"/>
              <a:t>1. there is at most one (undirected) path between any two nodes in the network</a:t>
            </a:r>
          </a:p>
          <a:p>
            <a:r>
              <a:rPr lang="en-US" altLang="zh-CN" sz="1050" dirty="0"/>
              <a:t>2. the time and space complexity of exact inference is linearly related to the network size</a:t>
            </a:r>
            <a:endParaRPr lang="zh-CN" altLang="en-US" sz="1050" dirty="0"/>
          </a:p>
        </p:txBody>
      </p:sp>
      <p:sp>
        <p:nvSpPr>
          <p:cNvPr id="17" name="文本框 16"/>
          <p:cNvSpPr txBox="1"/>
          <p:nvPr/>
        </p:nvSpPr>
        <p:spPr>
          <a:xfrm>
            <a:off x="4921180" y="3643519"/>
            <a:ext cx="3473605" cy="738664"/>
          </a:xfrm>
          <a:prstGeom prst="rect">
            <a:avLst/>
          </a:prstGeom>
          <a:noFill/>
        </p:spPr>
        <p:txBody>
          <a:bodyPr wrap="square" rtlCol="0">
            <a:spAutoFit/>
          </a:bodyPr>
          <a:lstStyle/>
          <a:p>
            <a:r>
              <a:rPr lang="en-US" altLang="zh-CN" sz="1050" dirty="0"/>
              <a:t>1. Worst case has exponential time and space complexity.</a:t>
            </a:r>
          </a:p>
          <a:p>
            <a:r>
              <a:rPr lang="en-US" altLang="zh-CN" sz="1050" dirty="0"/>
              <a:t>2. Bayesian network inference is #P-problem-strictly harder than NP-complete problem</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3"/>
              </a:xfrm>
              <a:prstGeom prst="rect">
                <a:avLst/>
              </a:prstGeom>
              <a:noFill/>
            </p:spPr>
            <p:txBody>
              <a:bodyPr wrap="square" rtlCol="0">
                <a:spAutoFit/>
              </a:bodyPr>
              <a:lstStyle/>
              <a:p>
                <a:pPr algn="ctr"/>
                <a:r>
                  <a:rPr lang="en-US" altLang="zh-CN" sz="4400">
                    <a:ln w="0">
                      <a:solidFill>
                        <a:schemeClr val="bg1"/>
                      </a:solidFill>
                    </a:ln>
                    <a:solidFill>
                      <a:schemeClr val="tx1">
                        <a:lumMod val="75000"/>
                        <a:lumOff val="25000"/>
                      </a:schemeClr>
                    </a:solidFill>
                    <a:effectLst/>
                    <a:latin typeface="Impact" charset="0"/>
                    <a:cs typeface="Impact" charset="0"/>
                  </a:rPr>
                  <a:t> Sample learning</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Brief description</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513080" y="1096010"/>
            <a:ext cx="8538210" cy="521970"/>
          </a:xfrm>
          <a:prstGeom prst="rect">
            <a:avLst/>
          </a:prstGeom>
          <a:noFill/>
        </p:spPr>
        <p:txBody>
          <a:bodyPr wrap="square" rtlCol="0" anchor="t">
            <a:spAutoFit/>
          </a:bodyPr>
          <a:lstStyle/>
          <a:p>
            <a:r>
              <a:rPr lang="zh-CN" altLang="en-US" sz="1400" dirty="0"/>
              <a:t>This part focuses on a wide range of practical problems: </a:t>
            </a:r>
            <a:r>
              <a:rPr lang="zh-CN" altLang="en-US" sz="1400" dirty="0">
                <a:solidFill>
                  <a:srgbClr val="C00000"/>
                </a:solidFill>
              </a:rPr>
              <a:t>we want an agent to learn from a set of input-outputs that can predict the output corresponding to new inputs</a:t>
            </a:r>
            <a:r>
              <a:rPr lang="zh-CN" altLang="en-US" sz="1400" dirty="0"/>
              <a:t>.</a:t>
            </a:r>
          </a:p>
        </p:txBody>
      </p:sp>
      <p:sp>
        <p:nvSpPr>
          <p:cNvPr id="3" name="文本框 2"/>
          <p:cNvSpPr txBox="1"/>
          <p:nvPr/>
        </p:nvSpPr>
        <p:spPr>
          <a:xfrm>
            <a:off x="513080" y="1600835"/>
            <a:ext cx="7470140" cy="368300"/>
          </a:xfrm>
          <a:prstGeom prst="rect">
            <a:avLst/>
          </a:prstGeom>
          <a:noFill/>
        </p:spPr>
        <p:txBody>
          <a:bodyPr wrap="square" rtlCol="0" anchor="t">
            <a:spAutoFit/>
          </a:bodyPr>
          <a:lstStyle/>
          <a:p>
            <a:r>
              <a:rPr lang="zh-CN" altLang="en-US" b="1"/>
              <a:t>For this agent, there are four improvement factors</a:t>
            </a:r>
          </a:p>
        </p:txBody>
      </p:sp>
      <p:sp>
        <p:nvSpPr>
          <p:cNvPr id="39" name="矩形 38"/>
          <p:cNvSpPr/>
          <p:nvPr>
            <p:custDataLst>
              <p:tags r:id="rId1"/>
            </p:custDataLst>
          </p:nvPr>
        </p:nvSpPr>
        <p:spPr>
          <a:xfrm>
            <a:off x="328144" y="2052428"/>
            <a:ext cx="2955331" cy="1035986"/>
          </a:xfrm>
          <a:prstGeom prst="rect">
            <a:avLst/>
          </a:prstGeom>
          <a:noFill/>
          <a:ln w="5715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微软雅黑" pitchFamily="34" charset="-122"/>
            </a:endParaRPr>
          </a:p>
        </p:txBody>
      </p:sp>
      <p:sp>
        <p:nvSpPr>
          <p:cNvPr id="40" name="矩形 39"/>
          <p:cNvSpPr/>
          <p:nvPr>
            <p:custDataLst>
              <p:tags r:id="rId2"/>
            </p:custDataLst>
          </p:nvPr>
        </p:nvSpPr>
        <p:spPr>
          <a:xfrm>
            <a:off x="3637297" y="2052428"/>
            <a:ext cx="2955331" cy="1035986"/>
          </a:xfrm>
          <a:prstGeom prst="rect">
            <a:avLst/>
          </a:prstGeom>
          <a:noFill/>
          <a:ln w="5715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微软雅黑" pitchFamily="34" charset="-122"/>
            </a:endParaRPr>
          </a:p>
        </p:txBody>
      </p:sp>
      <p:sp>
        <p:nvSpPr>
          <p:cNvPr id="41" name="矩形 40"/>
          <p:cNvSpPr/>
          <p:nvPr>
            <p:custDataLst>
              <p:tags r:id="rId3"/>
            </p:custDataLst>
          </p:nvPr>
        </p:nvSpPr>
        <p:spPr>
          <a:xfrm>
            <a:off x="328144" y="3516329"/>
            <a:ext cx="2955331" cy="1035986"/>
          </a:xfrm>
          <a:prstGeom prst="rect">
            <a:avLst/>
          </a:prstGeom>
          <a:noFill/>
          <a:ln w="5715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微软雅黑" pitchFamily="34" charset="-122"/>
            </a:endParaRPr>
          </a:p>
        </p:txBody>
      </p:sp>
      <p:sp>
        <p:nvSpPr>
          <p:cNvPr id="43" name="矩形 42"/>
          <p:cNvSpPr/>
          <p:nvPr>
            <p:custDataLst>
              <p:tags r:id="rId4"/>
            </p:custDataLst>
          </p:nvPr>
        </p:nvSpPr>
        <p:spPr>
          <a:xfrm>
            <a:off x="3637297" y="3516329"/>
            <a:ext cx="2955331" cy="1035986"/>
          </a:xfrm>
          <a:prstGeom prst="rect">
            <a:avLst/>
          </a:prstGeom>
          <a:noFill/>
          <a:ln w="57150">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微软雅黑" pitchFamily="34" charset="-122"/>
            </a:endParaRPr>
          </a:p>
        </p:txBody>
      </p:sp>
      <p:grpSp>
        <p:nvGrpSpPr>
          <p:cNvPr id="44" name="组合 43"/>
          <p:cNvGrpSpPr/>
          <p:nvPr/>
        </p:nvGrpSpPr>
        <p:grpSpPr>
          <a:xfrm rot="19800000">
            <a:off x="256875" y="2037080"/>
            <a:ext cx="776460" cy="364696"/>
            <a:chOff x="700162" y="2038315"/>
            <a:chExt cx="1051774" cy="633413"/>
          </a:xfrm>
          <a:solidFill>
            <a:schemeClr val="bg1"/>
          </a:solidFill>
        </p:grpSpPr>
        <p:sp>
          <p:nvSpPr>
            <p:cNvPr id="45" name="任意多边形 44"/>
            <p:cNvSpPr/>
            <p:nvPr>
              <p:custDataLst>
                <p:tags r:id="rId16"/>
              </p:custDataLst>
            </p:nvPr>
          </p:nvSpPr>
          <p:spPr bwMode="auto">
            <a:xfrm rot="10800000">
              <a:off x="700162" y="2038315"/>
              <a:ext cx="1051774" cy="633413"/>
            </a:xfrm>
            <a:custGeom>
              <a:avLst/>
              <a:gdLst>
                <a:gd name="connsiteX0" fmla="*/ 1051774 w 1051774"/>
                <a:gd name="connsiteY0" fmla="*/ 0 h 633413"/>
                <a:gd name="connsiteX1" fmla="*/ 1051774 w 1051774"/>
                <a:gd name="connsiteY1" fmla="*/ 633413 h 633413"/>
                <a:gd name="connsiteX2" fmla="*/ 949393 w 1051774"/>
                <a:gd name="connsiteY2" fmla="*/ 633413 h 633413"/>
                <a:gd name="connsiteX3" fmla="*/ 562881 w 1051774"/>
                <a:gd name="connsiteY3" fmla="*/ 633413 h 633413"/>
                <a:gd name="connsiteX4" fmla="*/ 0 w 1051774"/>
                <a:gd name="connsiteY4" fmla="*/ 633413 h 633413"/>
                <a:gd name="connsiteX5" fmla="*/ 285193 w 1051774"/>
                <a:gd name="connsiteY5" fmla="*/ 314832 h 633413"/>
                <a:gd name="connsiteX6" fmla="*/ 0 w 1051774"/>
                <a:gd name="connsiteY6" fmla="*/ 0 h 633413"/>
                <a:gd name="connsiteX7" fmla="*/ 562881 w 1051774"/>
                <a:gd name="connsiteY7" fmla="*/ 0 h 633413"/>
                <a:gd name="connsiteX8" fmla="*/ 949393 w 1051774"/>
                <a:gd name="connsiteY8" fmla="*/ 0 h 633413"/>
                <a:gd name="connsiteX9" fmla="*/ 1024427 w 1051774"/>
                <a:gd name="connsiteY9" fmla="*/ 0 h 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774" h="633413">
                  <a:moveTo>
                    <a:pt x="1051774" y="0"/>
                  </a:moveTo>
                  <a:lnTo>
                    <a:pt x="1051774" y="633413"/>
                  </a:lnTo>
                  <a:lnTo>
                    <a:pt x="949393" y="633413"/>
                  </a:lnTo>
                  <a:cubicBezTo>
                    <a:pt x="949393" y="633413"/>
                    <a:pt x="949393" y="633413"/>
                    <a:pt x="562881" y="633413"/>
                  </a:cubicBezTo>
                  <a:cubicBezTo>
                    <a:pt x="562881" y="633413"/>
                    <a:pt x="562881" y="633413"/>
                    <a:pt x="0" y="633413"/>
                  </a:cubicBezTo>
                  <a:cubicBezTo>
                    <a:pt x="0" y="633413"/>
                    <a:pt x="262678" y="341069"/>
                    <a:pt x="285193" y="314832"/>
                  </a:cubicBezTo>
                  <a:cubicBezTo>
                    <a:pt x="262678" y="288596"/>
                    <a:pt x="0" y="0"/>
                    <a:pt x="0" y="0"/>
                  </a:cubicBezTo>
                  <a:cubicBezTo>
                    <a:pt x="0" y="0"/>
                    <a:pt x="0" y="0"/>
                    <a:pt x="562881" y="0"/>
                  </a:cubicBezTo>
                  <a:cubicBezTo>
                    <a:pt x="562881" y="0"/>
                    <a:pt x="562881" y="0"/>
                    <a:pt x="949393" y="0"/>
                  </a:cubicBezTo>
                  <a:cubicBezTo>
                    <a:pt x="949393" y="0"/>
                    <a:pt x="949393" y="0"/>
                    <a:pt x="1024427" y="0"/>
                  </a:cubicBezTo>
                  <a:close/>
                </a:path>
              </a:pathLst>
            </a:custGeom>
            <a:solidFill>
              <a:srgbClr val="1D4B9D"/>
            </a:solidFill>
            <a:ln>
              <a:noFill/>
            </a:ln>
          </p:spPr>
          <p:txBody>
            <a:bodyPr vert="horz" wrap="square" lIns="91440" tIns="45720" rIns="91440" bIns="45720" numCol="1" anchor="t" anchorCtr="0" compatLnSpc="1">
              <a:noAutofit/>
            </a:bodyPr>
            <a:lstStyle/>
            <a:p>
              <a:endParaRPr lang="zh-CN" altLang="en-US" sz="1200" dirty="0">
                <a:ea typeface="微软雅黑" pitchFamily="34" charset="-122"/>
              </a:endParaRPr>
            </a:p>
          </p:txBody>
        </p:sp>
        <p:sp>
          <p:nvSpPr>
            <p:cNvPr id="46" name="Freeform 13"/>
            <p:cNvSpPr/>
            <p:nvPr>
              <p:custDataLst>
                <p:tags r:id="rId17"/>
              </p:custDataLst>
            </p:nvPr>
          </p:nvSpPr>
          <p:spPr bwMode="auto">
            <a:xfrm rot="2700000">
              <a:off x="1042613" y="2211777"/>
              <a:ext cx="336506" cy="33742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p:spPr>
          <p:txBody>
            <a:bodyPr vert="horz" wrap="square" lIns="91440" tIns="45720" rIns="91440" bIns="45720" numCol="1" anchor="t" anchorCtr="0" compatLnSpc="1"/>
            <a:lstStyle/>
            <a:p>
              <a:endParaRPr lang="zh-CN" altLang="en-US" sz="1200" dirty="0">
                <a:ea typeface="微软雅黑" pitchFamily="34" charset="-122"/>
              </a:endParaRPr>
            </a:p>
          </p:txBody>
        </p:sp>
        <p:sp>
          <p:nvSpPr>
            <p:cNvPr id="47" name="Freeform 14"/>
            <p:cNvSpPr/>
            <p:nvPr>
              <p:custDataLst>
                <p:tags r:id="rId18"/>
              </p:custDataLst>
            </p:nvPr>
          </p:nvSpPr>
          <p:spPr bwMode="auto">
            <a:xfrm rot="2700000">
              <a:off x="835784" y="2173607"/>
              <a:ext cx="218821" cy="215143"/>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p:spPr>
          <p:txBody>
            <a:bodyPr vert="horz" wrap="square" lIns="91440" tIns="45720" rIns="91440" bIns="45720" numCol="1" anchor="t" anchorCtr="0" compatLnSpc="1"/>
            <a:lstStyle/>
            <a:p>
              <a:endParaRPr lang="zh-CN" altLang="en-US" sz="1200" dirty="0">
                <a:ea typeface="微软雅黑" pitchFamily="34" charset="-122"/>
              </a:endParaRPr>
            </a:p>
          </p:txBody>
        </p:sp>
      </p:grpSp>
      <p:grpSp>
        <p:nvGrpSpPr>
          <p:cNvPr id="48" name="组合 47"/>
          <p:cNvGrpSpPr/>
          <p:nvPr/>
        </p:nvGrpSpPr>
        <p:grpSpPr>
          <a:xfrm rot="19800000">
            <a:off x="256875" y="3507924"/>
            <a:ext cx="776460" cy="364696"/>
            <a:chOff x="637114" y="4919120"/>
            <a:chExt cx="1051774" cy="633413"/>
          </a:xfrm>
          <a:solidFill>
            <a:schemeClr val="bg1"/>
          </a:solidFill>
        </p:grpSpPr>
        <p:sp>
          <p:nvSpPr>
            <p:cNvPr id="49" name="任意多边形 48"/>
            <p:cNvSpPr/>
            <p:nvPr>
              <p:custDataLst>
                <p:tags r:id="rId14"/>
              </p:custDataLst>
            </p:nvPr>
          </p:nvSpPr>
          <p:spPr bwMode="auto">
            <a:xfrm rot="10800000">
              <a:off x="637114" y="4919120"/>
              <a:ext cx="1051774" cy="633413"/>
            </a:xfrm>
            <a:custGeom>
              <a:avLst/>
              <a:gdLst>
                <a:gd name="connsiteX0" fmla="*/ 1051774 w 1051774"/>
                <a:gd name="connsiteY0" fmla="*/ 0 h 633413"/>
                <a:gd name="connsiteX1" fmla="*/ 1051774 w 1051774"/>
                <a:gd name="connsiteY1" fmla="*/ 633413 h 633413"/>
                <a:gd name="connsiteX2" fmla="*/ 949393 w 1051774"/>
                <a:gd name="connsiteY2" fmla="*/ 633413 h 633413"/>
                <a:gd name="connsiteX3" fmla="*/ 562881 w 1051774"/>
                <a:gd name="connsiteY3" fmla="*/ 633413 h 633413"/>
                <a:gd name="connsiteX4" fmla="*/ 0 w 1051774"/>
                <a:gd name="connsiteY4" fmla="*/ 633413 h 633413"/>
                <a:gd name="connsiteX5" fmla="*/ 285193 w 1051774"/>
                <a:gd name="connsiteY5" fmla="*/ 314832 h 633413"/>
                <a:gd name="connsiteX6" fmla="*/ 0 w 1051774"/>
                <a:gd name="connsiteY6" fmla="*/ 0 h 633413"/>
                <a:gd name="connsiteX7" fmla="*/ 562881 w 1051774"/>
                <a:gd name="connsiteY7" fmla="*/ 0 h 633413"/>
                <a:gd name="connsiteX8" fmla="*/ 949393 w 1051774"/>
                <a:gd name="connsiteY8" fmla="*/ 0 h 633413"/>
                <a:gd name="connsiteX9" fmla="*/ 1024427 w 1051774"/>
                <a:gd name="connsiteY9" fmla="*/ 0 h 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774" h="633413">
                  <a:moveTo>
                    <a:pt x="1051774" y="0"/>
                  </a:moveTo>
                  <a:lnTo>
                    <a:pt x="1051774" y="633413"/>
                  </a:lnTo>
                  <a:lnTo>
                    <a:pt x="949393" y="633413"/>
                  </a:lnTo>
                  <a:cubicBezTo>
                    <a:pt x="949393" y="633413"/>
                    <a:pt x="949393" y="633413"/>
                    <a:pt x="562881" y="633413"/>
                  </a:cubicBezTo>
                  <a:cubicBezTo>
                    <a:pt x="562881" y="633413"/>
                    <a:pt x="562881" y="633413"/>
                    <a:pt x="0" y="633413"/>
                  </a:cubicBezTo>
                  <a:cubicBezTo>
                    <a:pt x="0" y="633413"/>
                    <a:pt x="262678" y="341069"/>
                    <a:pt x="285193" y="314832"/>
                  </a:cubicBezTo>
                  <a:cubicBezTo>
                    <a:pt x="262678" y="288596"/>
                    <a:pt x="0" y="0"/>
                    <a:pt x="0" y="0"/>
                  </a:cubicBezTo>
                  <a:cubicBezTo>
                    <a:pt x="0" y="0"/>
                    <a:pt x="0" y="0"/>
                    <a:pt x="562881" y="0"/>
                  </a:cubicBezTo>
                  <a:cubicBezTo>
                    <a:pt x="562881" y="0"/>
                    <a:pt x="562881" y="0"/>
                    <a:pt x="949393" y="0"/>
                  </a:cubicBezTo>
                  <a:cubicBezTo>
                    <a:pt x="949393" y="0"/>
                    <a:pt x="949393" y="0"/>
                    <a:pt x="1024427" y="0"/>
                  </a:cubicBezTo>
                  <a:close/>
                </a:path>
              </a:pathLst>
            </a:custGeom>
            <a:solidFill>
              <a:srgbClr val="048BC2"/>
            </a:solidFill>
            <a:ln>
              <a:noFill/>
            </a:ln>
          </p:spPr>
          <p:txBody>
            <a:bodyPr vert="horz" wrap="square" lIns="91440" tIns="45720" rIns="91440" bIns="45720" numCol="1" anchor="t" anchorCtr="0" compatLnSpc="1">
              <a:noAutofit/>
            </a:bodyPr>
            <a:lstStyle/>
            <a:p>
              <a:endParaRPr lang="zh-CN" altLang="en-US" sz="1200" dirty="0">
                <a:ea typeface="微软雅黑" pitchFamily="34" charset="-122"/>
              </a:endParaRPr>
            </a:p>
          </p:txBody>
        </p:sp>
        <p:sp>
          <p:nvSpPr>
            <p:cNvPr id="50" name="Freeform 35"/>
            <p:cNvSpPr/>
            <p:nvPr>
              <p:custDataLst>
                <p:tags r:id="rId15"/>
              </p:custDataLst>
            </p:nvPr>
          </p:nvSpPr>
          <p:spPr bwMode="auto">
            <a:xfrm rot="10800000">
              <a:off x="966729" y="5033246"/>
              <a:ext cx="241821" cy="405157"/>
            </a:xfrm>
            <a:custGeom>
              <a:avLst/>
              <a:gdLst>
                <a:gd name="T0" fmla="*/ 41 w 45"/>
                <a:gd name="T1" fmla="*/ 43 h 78"/>
                <a:gd name="T2" fmla="*/ 32 w 45"/>
                <a:gd name="T3" fmla="*/ 43 h 78"/>
                <a:gd name="T4" fmla="*/ 32 w 45"/>
                <a:gd name="T5" fmla="*/ 38 h 78"/>
                <a:gd name="T6" fmla="*/ 32 w 45"/>
                <a:gd name="T7" fmla="*/ 25 h 78"/>
                <a:gd name="T8" fmla="*/ 32 w 45"/>
                <a:gd name="T9" fmla="*/ 4 h 78"/>
                <a:gd name="T10" fmla="*/ 28 w 45"/>
                <a:gd name="T11" fmla="*/ 0 h 78"/>
                <a:gd name="T12" fmla="*/ 17 w 45"/>
                <a:gd name="T13" fmla="*/ 0 h 78"/>
                <a:gd name="T14" fmla="*/ 14 w 45"/>
                <a:gd name="T15" fmla="*/ 4 h 78"/>
                <a:gd name="T16" fmla="*/ 14 w 45"/>
                <a:gd name="T17" fmla="*/ 25 h 78"/>
                <a:gd name="T18" fmla="*/ 14 w 45"/>
                <a:gd name="T19" fmla="*/ 38 h 78"/>
                <a:gd name="T20" fmla="*/ 14 w 45"/>
                <a:gd name="T21" fmla="*/ 43 h 78"/>
                <a:gd name="T22" fmla="*/ 5 w 45"/>
                <a:gd name="T23" fmla="*/ 43 h 78"/>
                <a:gd name="T24" fmla="*/ 1 w 45"/>
                <a:gd name="T25" fmla="*/ 46 h 78"/>
                <a:gd name="T26" fmla="*/ 9 w 45"/>
                <a:gd name="T27" fmla="*/ 57 h 78"/>
                <a:gd name="T28" fmla="*/ 13 w 45"/>
                <a:gd name="T29" fmla="*/ 65 h 78"/>
                <a:gd name="T30" fmla="*/ 20 w 45"/>
                <a:gd name="T31" fmla="*/ 76 h 78"/>
                <a:gd name="T32" fmla="*/ 25 w 45"/>
                <a:gd name="T33" fmla="*/ 76 h 78"/>
                <a:gd name="T34" fmla="*/ 32 w 45"/>
                <a:gd name="T35" fmla="*/ 64 h 78"/>
                <a:gd name="T36" fmla="*/ 37 w 45"/>
                <a:gd name="T37" fmla="*/ 57 h 78"/>
                <a:gd name="T38" fmla="*/ 44 w 45"/>
                <a:gd name="T39" fmla="*/ 46 h 78"/>
                <a:gd name="T40" fmla="*/ 41 w 45"/>
                <a:gd name="T41"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8">
                  <a:moveTo>
                    <a:pt x="41" y="43"/>
                  </a:moveTo>
                  <a:cubicBezTo>
                    <a:pt x="32" y="43"/>
                    <a:pt x="32" y="43"/>
                    <a:pt x="32" y="43"/>
                  </a:cubicBezTo>
                  <a:cubicBezTo>
                    <a:pt x="32" y="38"/>
                    <a:pt x="32" y="38"/>
                    <a:pt x="32" y="38"/>
                  </a:cubicBezTo>
                  <a:cubicBezTo>
                    <a:pt x="32" y="25"/>
                    <a:pt x="32" y="25"/>
                    <a:pt x="32" y="25"/>
                  </a:cubicBezTo>
                  <a:cubicBezTo>
                    <a:pt x="32" y="4"/>
                    <a:pt x="32" y="4"/>
                    <a:pt x="32" y="4"/>
                  </a:cubicBezTo>
                  <a:cubicBezTo>
                    <a:pt x="32" y="2"/>
                    <a:pt x="30" y="0"/>
                    <a:pt x="28" y="0"/>
                  </a:cubicBezTo>
                  <a:cubicBezTo>
                    <a:pt x="17" y="0"/>
                    <a:pt x="17" y="0"/>
                    <a:pt x="17" y="0"/>
                  </a:cubicBezTo>
                  <a:cubicBezTo>
                    <a:pt x="15" y="1"/>
                    <a:pt x="14" y="2"/>
                    <a:pt x="14" y="4"/>
                  </a:cubicBezTo>
                  <a:cubicBezTo>
                    <a:pt x="14" y="25"/>
                    <a:pt x="14" y="25"/>
                    <a:pt x="14" y="25"/>
                  </a:cubicBezTo>
                  <a:cubicBezTo>
                    <a:pt x="14" y="38"/>
                    <a:pt x="14" y="38"/>
                    <a:pt x="14" y="38"/>
                  </a:cubicBezTo>
                  <a:cubicBezTo>
                    <a:pt x="14" y="43"/>
                    <a:pt x="14" y="43"/>
                    <a:pt x="14" y="43"/>
                  </a:cubicBezTo>
                  <a:cubicBezTo>
                    <a:pt x="5" y="43"/>
                    <a:pt x="5" y="43"/>
                    <a:pt x="5" y="43"/>
                  </a:cubicBezTo>
                  <a:cubicBezTo>
                    <a:pt x="2" y="43"/>
                    <a:pt x="0" y="44"/>
                    <a:pt x="1" y="46"/>
                  </a:cubicBezTo>
                  <a:cubicBezTo>
                    <a:pt x="9" y="57"/>
                    <a:pt x="9" y="57"/>
                    <a:pt x="9" y="57"/>
                  </a:cubicBezTo>
                  <a:cubicBezTo>
                    <a:pt x="10" y="59"/>
                    <a:pt x="12" y="63"/>
                    <a:pt x="13" y="65"/>
                  </a:cubicBezTo>
                  <a:cubicBezTo>
                    <a:pt x="20" y="76"/>
                    <a:pt x="20" y="76"/>
                    <a:pt x="20" y="76"/>
                  </a:cubicBezTo>
                  <a:cubicBezTo>
                    <a:pt x="22" y="78"/>
                    <a:pt x="24" y="78"/>
                    <a:pt x="25" y="76"/>
                  </a:cubicBezTo>
                  <a:cubicBezTo>
                    <a:pt x="32" y="64"/>
                    <a:pt x="32" y="64"/>
                    <a:pt x="32" y="64"/>
                  </a:cubicBezTo>
                  <a:cubicBezTo>
                    <a:pt x="33" y="63"/>
                    <a:pt x="36" y="59"/>
                    <a:pt x="37" y="57"/>
                  </a:cubicBezTo>
                  <a:cubicBezTo>
                    <a:pt x="44" y="46"/>
                    <a:pt x="44" y="46"/>
                    <a:pt x="44" y="46"/>
                  </a:cubicBezTo>
                  <a:cubicBezTo>
                    <a:pt x="45" y="44"/>
                    <a:pt x="44" y="43"/>
                    <a:pt x="41" y="43"/>
                  </a:cubicBezTo>
                  <a:close/>
                </a:path>
              </a:pathLst>
            </a:custGeom>
            <a:grpFill/>
            <a:ln>
              <a:noFill/>
            </a:ln>
          </p:spPr>
          <p:txBody>
            <a:bodyPr vert="horz" wrap="square" lIns="91440" tIns="45720" rIns="91440" bIns="45720" numCol="1" anchor="t" anchorCtr="0" compatLnSpc="1"/>
            <a:lstStyle/>
            <a:p>
              <a:endParaRPr lang="zh-CN" altLang="en-US" sz="1200" dirty="0">
                <a:ea typeface="微软雅黑" pitchFamily="34" charset="-122"/>
              </a:endParaRPr>
            </a:p>
          </p:txBody>
        </p:sp>
      </p:grpSp>
      <p:grpSp>
        <p:nvGrpSpPr>
          <p:cNvPr id="51" name="组合 50"/>
          <p:cNvGrpSpPr/>
          <p:nvPr/>
        </p:nvGrpSpPr>
        <p:grpSpPr>
          <a:xfrm rot="19800000">
            <a:off x="3545866" y="2047312"/>
            <a:ext cx="776460" cy="364696"/>
            <a:chOff x="6170024" y="2028728"/>
            <a:chExt cx="1051774" cy="633413"/>
          </a:xfrm>
          <a:solidFill>
            <a:schemeClr val="bg1"/>
          </a:solidFill>
        </p:grpSpPr>
        <p:sp>
          <p:nvSpPr>
            <p:cNvPr id="52" name="任意多边形 51"/>
            <p:cNvSpPr/>
            <p:nvPr>
              <p:custDataLst>
                <p:tags r:id="rId11"/>
              </p:custDataLst>
            </p:nvPr>
          </p:nvSpPr>
          <p:spPr bwMode="auto">
            <a:xfrm rot="10800000">
              <a:off x="6170024" y="2028728"/>
              <a:ext cx="1051774" cy="633413"/>
            </a:xfrm>
            <a:custGeom>
              <a:avLst/>
              <a:gdLst>
                <a:gd name="connsiteX0" fmla="*/ 1051774 w 1051774"/>
                <a:gd name="connsiteY0" fmla="*/ 0 h 633413"/>
                <a:gd name="connsiteX1" fmla="*/ 1051774 w 1051774"/>
                <a:gd name="connsiteY1" fmla="*/ 633413 h 633413"/>
                <a:gd name="connsiteX2" fmla="*/ 949393 w 1051774"/>
                <a:gd name="connsiteY2" fmla="*/ 633413 h 633413"/>
                <a:gd name="connsiteX3" fmla="*/ 562881 w 1051774"/>
                <a:gd name="connsiteY3" fmla="*/ 633413 h 633413"/>
                <a:gd name="connsiteX4" fmla="*/ 0 w 1051774"/>
                <a:gd name="connsiteY4" fmla="*/ 633413 h 633413"/>
                <a:gd name="connsiteX5" fmla="*/ 285193 w 1051774"/>
                <a:gd name="connsiteY5" fmla="*/ 314832 h 633413"/>
                <a:gd name="connsiteX6" fmla="*/ 0 w 1051774"/>
                <a:gd name="connsiteY6" fmla="*/ 0 h 633413"/>
                <a:gd name="connsiteX7" fmla="*/ 562881 w 1051774"/>
                <a:gd name="connsiteY7" fmla="*/ 0 h 633413"/>
                <a:gd name="connsiteX8" fmla="*/ 949393 w 1051774"/>
                <a:gd name="connsiteY8" fmla="*/ 0 h 633413"/>
                <a:gd name="connsiteX9" fmla="*/ 1024427 w 1051774"/>
                <a:gd name="connsiteY9" fmla="*/ 0 h 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774" h="633413">
                  <a:moveTo>
                    <a:pt x="1051774" y="0"/>
                  </a:moveTo>
                  <a:lnTo>
                    <a:pt x="1051774" y="633413"/>
                  </a:lnTo>
                  <a:lnTo>
                    <a:pt x="949393" y="633413"/>
                  </a:lnTo>
                  <a:cubicBezTo>
                    <a:pt x="949393" y="633413"/>
                    <a:pt x="949393" y="633413"/>
                    <a:pt x="562881" y="633413"/>
                  </a:cubicBezTo>
                  <a:cubicBezTo>
                    <a:pt x="562881" y="633413"/>
                    <a:pt x="562881" y="633413"/>
                    <a:pt x="0" y="633413"/>
                  </a:cubicBezTo>
                  <a:cubicBezTo>
                    <a:pt x="0" y="633413"/>
                    <a:pt x="262678" y="341069"/>
                    <a:pt x="285193" y="314832"/>
                  </a:cubicBezTo>
                  <a:cubicBezTo>
                    <a:pt x="262678" y="288596"/>
                    <a:pt x="0" y="0"/>
                    <a:pt x="0" y="0"/>
                  </a:cubicBezTo>
                  <a:cubicBezTo>
                    <a:pt x="0" y="0"/>
                    <a:pt x="0" y="0"/>
                    <a:pt x="562881" y="0"/>
                  </a:cubicBezTo>
                  <a:cubicBezTo>
                    <a:pt x="562881" y="0"/>
                    <a:pt x="562881" y="0"/>
                    <a:pt x="949393" y="0"/>
                  </a:cubicBezTo>
                  <a:cubicBezTo>
                    <a:pt x="949393" y="0"/>
                    <a:pt x="949393" y="0"/>
                    <a:pt x="1024427" y="0"/>
                  </a:cubicBezTo>
                  <a:close/>
                </a:path>
              </a:pathLst>
            </a:custGeom>
            <a:solidFill>
              <a:srgbClr val="048BC2"/>
            </a:solidFill>
            <a:ln>
              <a:noFill/>
            </a:ln>
          </p:spPr>
          <p:txBody>
            <a:bodyPr vert="horz" wrap="square" lIns="91440" tIns="45720" rIns="91440" bIns="45720" numCol="1" anchor="t" anchorCtr="0" compatLnSpc="1">
              <a:noAutofit/>
            </a:bodyPr>
            <a:lstStyle/>
            <a:p>
              <a:endParaRPr lang="zh-CN" altLang="en-US" sz="1200" dirty="0">
                <a:ea typeface="微软雅黑" pitchFamily="34" charset="-122"/>
              </a:endParaRPr>
            </a:p>
          </p:txBody>
        </p:sp>
        <p:grpSp>
          <p:nvGrpSpPr>
            <p:cNvPr id="53" name="组合 52"/>
            <p:cNvGrpSpPr/>
            <p:nvPr/>
          </p:nvGrpSpPr>
          <p:grpSpPr>
            <a:xfrm>
              <a:off x="6362733" y="2116751"/>
              <a:ext cx="596901" cy="446088"/>
              <a:chOff x="329808" y="5882811"/>
              <a:chExt cx="596901" cy="446088"/>
            </a:xfrm>
            <a:grpFill/>
          </p:grpSpPr>
          <p:sp>
            <p:nvSpPr>
              <p:cNvPr id="54" name="Freeform 23"/>
              <p:cNvSpPr/>
              <p:nvPr>
                <p:custDataLst>
                  <p:tags r:id="rId12"/>
                </p:custDataLst>
              </p:nvPr>
            </p:nvSpPr>
            <p:spPr bwMode="auto">
              <a:xfrm>
                <a:off x="329808" y="5882811"/>
                <a:ext cx="385763" cy="292100"/>
              </a:xfrm>
              <a:custGeom>
                <a:avLst/>
                <a:gdLst>
                  <a:gd name="T0" fmla="*/ 15 w 100"/>
                  <a:gd name="T1" fmla="*/ 75 h 75"/>
                  <a:gd name="T2" fmla="*/ 51 w 100"/>
                  <a:gd name="T3" fmla="*/ 17 h 75"/>
                  <a:gd name="T4" fmla="*/ 51 w 100"/>
                  <a:gd name="T5" fmla="*/ 0 h 75"/>
                  <a:gd name="T6" fmla="*/ 100 w 100"/>
                  <a:gd name="T7" fmla="*/ 28 h 75"/>
                  <a:gd name="T8" fmla="*/ 51 w 100"/>
                  <a:gd name="T9" fmla="*/ 61 h 75"/>
                  <a:gd name="T10" fmla="*/ 51 w 100"/>
                  <a:gd name="T11" fmla="*/ 45 h 75"/>
                  <a:gd name="T12" fmla="*/ 51 w 100"/>
                  <a:gd name="T13" fmla="*/ 40 h 75"/>
                  <a:gd name="T14" fmla="*/ 15 w 100"/>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5">
                    <a:moveTo>
                      <a:pt x="15" y="75"/>
                    </a:moveTo>
                    <a:cubicBezTo>
                      <a:pt x="15" y="75"/>
                      <a:pt x="0" y="31"/>
                      <a:pt x="51" y="17"/>
                    </a:cubicBezTo>
                    <a:cubicBezTo>
                      <a:pt x="51" y="0"/>
                      <a:pt x="51" y="0"/>
                      <a:pt x="51" y="0"/>
                    </a:cubicBezTo>
                    <a:cubicBezTo>
                      <a:pt x="100" y="28"/>
                      <a:pt x="100" y="28"/>
                      <a:pt x="100" y="28"/>
                    </a:cubicBezTo>
                    <a:cubicBezTo>
                      <a:pt x="51" y="61"/>
                      <a:pt x="51" y="61"/>
                      <a:pt x="51" y="61"/>
                    </a:cubicBezTo>
                    <a:cubicBezTo>
                      <a:pt x="51" y="45"/>
                      <a:pt x="51" y="45"/>
                      <a:pt x="51" y="45"/>
                    </a:cubicBezTo>
                    <a:cubicBezTo>
                      <a:pt x="51" y="40"/>
                      <a:pt x="51" y="40"/>
                      <a:pt x="51" y="40"/>
                    </a:cubicBezTo>
                    <a:cubicBezTo>
                      <a:pt x="51" y="40"/>
                      <a:pt x="24" y="42"/>
                      <a:pt x="1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dirty="0">
                  <a:ea typeface="微软雅黑" pitchFamily="34" charset="-122"/>
                </a:endParaRPr>
              </a:p>
            </p:txBody>
          </p:sp>
          <p:sp>
            <p:nvSpPr>
              <p:cNvPr id="55" name="Freeform 27"/>
              <p:cNvSpPr/>
              <p:nvPr>
                <p:custDataLst>
                  <p:tags r:id="rId13"/>
                </p:custDataLst>
              </p:nvPr>
            </p:nvSpPr>
            <p:spPr bwMode="auto">
              <a:xfrm>
                <a:off x="540946" y="6035211"/>
                <a:ext cx="385763" cy="293688"/>
              </a:xfrm>
              <a:custGeom>
                <a:avLst/>
                <a:gdLst>
                  <a:gd name="T0" fmla="*/ 84 w 100"/>
                  <a:gd name="T1" fmla="*/ 0 h 75"/>
                  <a:gd name="T2" fmla="*/ 49 w 100"/>
                  <a:gd name="T3" fmla="*/ 59 h 75"/>
                  <a:gd name="T4" fmla="*/ 49 w 100"/>
                  <a:gd name="T5" fmla="*/ 75 h 75"/>
                  <a:gd name="T6" fmla="*/ 0 w 100"/>
                  <a:gd name="T7" fmla="*/ 48 h 75"/>
                  <a:gd name="T8" fmla="*/ 49 w 100"/>
                  <a:gd name="T9" fmla="*/ 14 h 75"/>
                  <a:gd name="T10" fmla="*/ 49 w 100"/>
                  <a:gd name="T11" fmla="*/ 30 h 75"/>
                  <a:gd name="T12" fmla="*/ 49 w 100"/>
                  <a:gd name="T13" fmla="*/ 35 h 75"/>
                  <a:gd name="T14" fmla="*/ 84 w 100"/>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5">
                    <a:moveTo>
                      <a:pt x="84" y="0"/>
                    </a:moveTo>
                    <a:cubicBezTo>
                      <a:pt x="84" y="0"/>
                      <a:pt x="100" y="44"/>
                      <a:pt x="49" y="59"/>
                    </a:cubicBezTo>
                    <a:cubicBezTo>
                      <a:pt x="49" y="75"/>
                      <a:pt x="49" y="75"/>
                      <a:pt x="49" y="75"/>
                    </a:cubicBezTo>
                    <a:cubicBezTo>
                      <a:pt x="0" y="48"/>
                      <a:pt x="0" y="48"/>
                      <a:pt x="0" y="48"/>
                    </a:cubicBezTo>
                    <a:cubicBezTo>
                      <a:pt x="49" y="14"/>
                      <a:pt x="49" y="14"/>
                      <a:pt x="49" y="14"/>
                    </a:cubicBezTo>
                    <a:cubicBezTo>
                      <a:pt x="49" y="30"/>
                      <a:pt x="49" y="30"/>
                      <a:pt x="49" y="30"/>
                    </a:cubicBezTo>
                    <a:cubicBezTo>
                      <a:pt x="49" y="35"/>
                      <a:pt x="49" y="35"/>
                      <a:pt x="49" y="35"/>
                    </a:cubicBezTo>
                    <a:cubicBezTo>
                      <a:pt x="49" y="35"/>
                      <a:pt x="76" y="33"/>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dirty="0">
                  <a:ea typeface="微软雅黑" pitchFamily="34" charset="-122"/>
                </a:endParaRPr>
              </a:p>
            </p:txBody>
          </p:sp>
        </p:grpSp>
      </p:grpSp>
      <p:grpSp>
        <p:nvGrpSpPr>
          <p:cNvPr id="56" name="组合 55"/>
          <p:cNvGrpSpPr/>
          <p:nvPr/>
        </p:nvGrpSpPr>
        <p:grpSpPr>
          <a:xfrm rot="19800000">
            <a:off x="3551024" y="3507924"/>
            <a:ext cx="776460" cy="364696"/>
            <a:chOff x="6170024" y="4919119"/>
            <a:chExt cx="1051774" cy="633413"/>
          </a:xfrm>
          <a:solidFill>
            <a:schemeClr val="bg1"/>
          </a:solidFill>
        </p:grpSpPr>
        <p:sp>
          <p:nvSpPr>
            <p:cNvPr id="57" name="任意多边形 56"/>
            <p:cNvSpPr/>
            <p:nvPr>
              <p:custDataLst>
                <p:tags r:id="rId9"/>
              </p:custDataLst>
            </p:nvPr>
          </p:nvSpPr>
          <p:spPr bwMode="auto">
            <a:xfrm rot="10800000">
              <a:off x="6170024" y="4919119"/>
              <a:ext cx="1051774" cy="633413"/>
            </a:xfrm>
            <a:custGeom>
              <a:avLst/>
              <a:gdLst>
                <a:gd name="connsiteX0" fmla="*/ 1051774 w 1051774"/>
                <a:gd name="connsiteY0" fmla="*/ 0 h 633413"/>
                <a:gd name="connsiteX1" fmla="*/ 1051774 w 1051774"/>
                <a:gd name="connsiteY1" fmla="*/ 633413 h 633413"/>
                <a:gd name="connsiteX2" fmla="*/ 949393 w 1051774"/>
                <a:gd name="connsiteY2" fmla="*/ 633413 h 633413"/>
                <a:gd name="connsiteX3" fmla="*/ 562881 w 1051774"/>
                <a:gd name="connsiteY3" fmla="*/ 633413 h 633413"/>
                <a:gd name="connsiteX4" fmla="*/ 0 w 1051774"/>
                <a:gd name="connsiteY4" fmla="*/ 633413 h 633413"/>
                <a:gd name="connsiteX5" fmla="*/ 285193 w 1051774"/>
                <a:gd name="connsiteY5" fmla="*/ 314832 h 633413"/>
                <a:gd name="connsiteX6" fmla="*/ 0 w 1051774"/>
                <a:gd name="connsiteY6" fmla="*/ 0 h 633413"/>
                <a:gd name="connsiteX7" fmla="*/ 562881 w 1051774"/>
                <a:gd name="connsiteY7" fmla="*/ 0 h 633413"/>
                <a:gd name="connsiteX8" fmla="*/ 949393 w 1051774"/>
                <a:gd name="connsiteY8" fmla="*/ 0 h 633413"/>
                <a:gd name="connsiteX9" fmla="*/ 1024427 w 1051774"/>
                <a:gd name="connsiteY9" fmla="*/ 0 h 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774" h="633413">
                  <a:moveTo>
                    <a:pt x="1051774" y="0"/>
                  </a:moveTo>
                  <a:lnTo>
                    <a:pt x="1051774" y="633413"/>
                  </a:lnTo>
                  <a:lnTo>
                    <a:pt x="949393" y="633413"/>
                  </a:lnTo>
                  <a:cubicBezTo>
                    <a:pt x="949393" y="633413"/>
                    <a:pt x="949393" y="633413"/>
                    <a:pt x="562881" y="633413"/>
                  </a:cubicBezTo>
                  <a:cubicBezTo>
                    <a:pt x="562881" y="633413"/>
                    <a:pt x="562881" y="633413"/>
                    <a:pt x="0" y="633413"/>
                  </a:cubicBezTo>
                  <a:cubicBezTo>
                    <a:pt x="0" y="633413"/>
                    <a:pt x="262678" y="341069"/>
                    <a:pt x="285193" y="314832"/>
                  </a:cubicBezTo>
                  <a:cubicBezTo>
                    <a:pt x="262678" y="288596"/>
                    <a:pt x="0" y="0"/>
                    <a:pt x="0" y="0"/>
                  </a:cubicBezTo>
                  <a:cubicBezTo>
                    <a:pt x="0" y="0"/>
                    <a:pt x="0" y="0"/>
                    <a:pt x="562881" y="0"/>
                  </a:cubicBezTo>
                  <a:cubicBezTo>
                    <a:pt x="562881" y="0"/>
                    <a:pt x="562881" y="0"/>
                    <a:pt x="949393" y="0"/>
                  </a:cubicBezTo>
                  <a:cubicBezTo>
                    <a:pt x="949393" y="0"/>
                    <a:pt x="949393" y="0"/>
                    <a:pt x="1024427" y="0"/>
                  </a:cubicBezTo>
                  <a:close/>
                </a:path>
              </a:pathLst>
            </a:custGeom>
            <a:solidFill>
              <a:srgbClr val="1D4B9D"/>
            </a:solidFill>
            <a:ln>
              <a:noFill/>
            </a:ln>
          </p:spPr>
          <p:txBody>
            <a:bodyPr vert="horz" wrap="square" lIns="91440" tIns="45720" rIns="91440" bIns="45720" numCol="1" anchor="t" anchorCtr="0" compatLnSpc="1">
              <a:noAutofit/>
            </a:bodyPr>
            <a:lstStyle/>
            <a:p>
              <a:endParaRPr lang="zh-CN" altLang="en-US" sz="1200" dirty="0">
                <a:ea typeface="微软雅黑" pitchFamily="34" charset="-122"/>
              </a:endParaRPr>
            </a:p>
          </p:txBody>
        </p:sp>
        <p:sp>
          <p:nvSpPr>
            <p:cNvPr id="58" name="Freeform 39"/>
            <p:cNvSpPr/>
            <p:nvPr>
              <p:custDataLst>
                <p:tags r:id="rId10"/>
              </p:custDataLst>
            </p:nvPr>
          </p:nvSpPr>
          <p:spPr bwMode="auto">
            <a:xfrm>
              <a:off x="6401849" y="5050088"/>
              <a:ext cx="355600" cy="371475"/>
            </a:xfrm>
            <a:custGeom>
              <a:avLst/>
              <a:gdLst>
                <a:gd name="T0" fmla="*/ 64 w 92"/>
                <a:gd name="T1" fmla="*/ 24 h 96"/>
                <a:gd name="T2" fmla="*/ 66 w 92"/>
                <a:gd name="T3" fmla="*/ 31 h 96"/>
                <a:gd name="T4" fmla="*/ 68 w 92"/>
                <a:gd name="T5" fmla="*/ 31 h 96"/>
                <a:gd name="T6" fmla="*/ 83 w 92"/>
                <a:gd name="T7" fmla="*/ 35 h 96"/>
                <a:gd name="T8" fmla="*/ 85 w 92"/>
                <a:gd name="T9" fmla="*/ 35 h 96"/>
                <a:gd name="T10" fmla="*/ 92 w 92"/>
                <a:gd name="T11" fmla="*/ 29 h 96"/>
                <a:gd name="T12" fmla="*/ 92 w 92"/>
                <a:gd name="T13" fmla="*/ 27 h 96"/>
                <a:gd name="T14" fmla="*/ 91 w 92"/>
                <a:gd name="T15" fmla="*/ 11 h 96"/>
                <a:gd name="T16" fmla="*/ 91 w 92"/>
                <a:gd name="T17" fmla="*/ 10 h 96"/>
                <a:gd name="T18" fmla="*/ 84 w 92"/>
                <a:gd name="T19" fmla="*/ 7 h 96"/>
                <a:gd name="T20" fmla="*/ 80 w 92"/>
                <a:gd name="T21" fmla="*/ 11 h 96"/>
                <a:gd name="T22" fmla="*/ 79 w 92"/>
                <a:gd name="T23" fmla="*/ 11 h 96"/>
                <a:gd name="T24" fmla="*/ 48 w 92"/>
                <a:gd name="T25" fmla="*/ 0 h 96"/>
                <a:gd name="T26" fmla="*/ 0 w 92"/>
                <a:gd name="T27" fmla="*/ 48 h 96"/>
                <a:gd name="T28" fmla="*/ 48 w 92"/>
                <a:gd name="T29" fmla="*/ 96 h 96"/>
                <a:gd name="T30" fmla="*/ 88 w 92"/>
                <a:gd name="T31" fmla="*/ 75 h 96"/>
                <a:gd name="T32" fmla="*/ 87 w 92"/>
                <a:gd name="T33" fmla="*/ 66 h 96"/>
                <a:gd name="T34" fmla="*/ 78 w 92"/>
                <a:gd name="T35" fmla="*/ 68 h 96"/>
                <a:gd name="T36" fmla="*/ 48 w 92"/>
                <a:gd name="T37" fmla="*/ 83 h 96"/>
                <a:gd name="T38" fmla="*/ 13 w 92"/>
                <a:gd name="T39" fmla="*/ 48 h 96"/>
                <a:gd name="T40" fmla="*/ 48 w 92"/>
                <a:gd name="T41" fmla="*/ 13 h 96"/>
                <a:gd name="T42" fmla="*/ 69 w 92"/>
                <a:gd name="T43" fmla="*/ 20 h 96"/>
                <a:gd name="T44" fmla="*/ 68 w 92"/>
                <a:gd name="T45" fmla="*/ 21 h 96"/>
                <a:gd name="T46" fmla="*/ 64 w 92"/>
                <a:gd name="T4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96">
                  <a:moveTo>
                    <a:pt x="64" y="24"/>
                  </a:moveTo>
                  <a:cubicBezTo>
                    <a:pt x="61" y="27"/>
                    <a:pt x="62" y="30"/>
                    <a:pt x="66" y="31"/>
                  </a:cubicBezTo>
                  <a:cubicBezTo>
                    <a:pt x="68" y="31"/>
                    <a:pt x="68" y="31"/>
                    <a:pt x="68" y="31"/>
                  </a:cubicBezTo>
                  <a:cubicBezTo>
                    <a:pt x="72" y="32"/>
                    <a:pt x="79" y="34"/>
                    <a:pt x="83" y="35"/>
                  </a:cubicBezTo>
                  <a:cubicBezTo>
                    <a:pt x="85" y="35"/>
                    <a:pt x="85" y="35"/>
                    <a:pt x="85" y="35"/>
                  </a:cubicBezTo>
                  <a:cubicBezTo>
                    <a:pt x="89" y="36"/>
                    <a:pt x="92" y="33"/>
                    <a:pt x="92" y="29"/>
                  </a:cubicBezTo>
                  <a:cubicBezTo>
                    <a:pt x="92" y="27"/>
                    <a:pt x="92" y="27"/>
                    <a:pt x="92" y="27"/>
                  </a:cubicBezTo>
                  <a:cubicBezTo>
                    <a:pt x="92" y="23"/>
                    <a:pt x="91" y="16"/>
                    <a:pt x="91" y="11"/>
                  </a:cubicBezTo>
                  <a:cubicBezTo>
                    <a:pt x="91" y="10"/>
                    <a:pt x="91" y="10"/>
                    <a:pt x="91" y="10"/>
                  </a:cubicBezTo>
                  <a:cubicBezTo>
                    <a:pt x="90" y="5"/>
                    <a:pt x="87" y="4"/>
                    <a:pt x="84" y="7"/>
                  </a:cubicBezTo>
                  <a:cubicBezTo>
                    <a:pt x="80" y="11"/>
                    <a:pt x="80" y="11"/>
                    <a:pt x="80" y="11"/>
                  </a:cubicBezTo>
                  <a:cubicBezTo>
                    <a:pt x="79" y="11"/>
                    <a:pt x="79" y="11"/>
                    <a:pt x="79" y="11"/>
                  </a:cubicBezTo>
                  <a:cubicBezTo>
                    <a:pt x="71" y="4"/>
                    <a:pt x="60" y="0"/>
                    <a:pt x="48" y="0"/>
                  </a:cubicBezTo>
                  <a:cubicBezTo>
                    <a:pt x="21" y="0"/>
                    <a:pt x="0" y="22"/>
                    <a:pt x="0" y="48"/>
                  </a:cubicBezTo>
                  <a:cubicBezTo>
                    <a:pt x="0" y="75"/>
                    <a:pt x="21" y="96"/>
                    <a:pt x="48" y="96"/>
                  </a:cubicBezTo>
                  <a:cubicBezTo>
                    <a:pt x="65" y="96"/>
                    <a:pt x="80" y="88"/>
                    <a:pt x="88" y="75"/>
                  </a:cubicBezTo>
                  <a:cubicBezTo>
                    <a:pt x="90" y="72"/>
                    <a:pt x="89" y="68"/>
                    <a:pt x="87" y="66"/>
                  </a:cubicBezTo>
                  <a:cubicBezTo>
                    <a:pt x="84" y="64"/>
                    <a:pt x="80" y="65"/>
                    <a:pt x="78" y="68"/>
                  </a:cubicBezTo>
                  <a:cubicBezTo>
                    <a:pt x="71" y="77"/>
                    <a:pt x="60" y="83"/>
                    <a:pt x="48" y="83"/>
                  </a:cubicBezTo>
                  <a:cubicBezTo>
                    <a:pt x="29" y="83"/>
                    <a:pt x="13" y="68"/>
                    <a:pt x="13" y="48"/>
                  </a:cubicBezTo>
                  <a:cubicBezTo>
                    <a:pt x="13" y="29"/>
                    <a:pt x="29" y="13"/>
                    <a:pt x="48" y="13"/>
                  </a:cubicBezTo>
                  <a:cubicBezTo>
                    <a:pt x="56" y="13"/>
                    <a:pt x="63" y="16"/>
                    <a:pt x="69" y="20"/>
                  </a:cubicBezTo>
                  <a:cubicBezTo>
                    <a:pt x="68" y="21"/>
                    <a:pt x="68" y="21"/>
                    <a:pt x="68" y="21"/>
                  </a:cubicBezTo>
                  <a:lnTo>
                    <a:pt x="64" y="24"/>
                  </a:lnTo>
                  <a:close/>
                </a:path>
              </a:pathLst>
            </a:custGeom>
            <a:grpFill/>
            <a:ln>
              <a:noFill/>
            </a:ln>
          </p:spPr>
          <p:txBody>
            <a:bodyPr vert="horz" wrap="square" lIns="91440" tIns="45720" rIns="91440" bIns="45720" numCol="1" anchor="t" anchorCtr="0" compatLnSpc="1"/>
            <a:lstStyle/>
            <a:p>
              <a:endParaRPr lang="zh-CN" altLang="en-US" sz="1200" dirty="0">
                <a:ea typeface="微软雅黑" pitchFamily="34" charset="-122"/>
              </a:endParaRPr>
            </a:p>
          </p:txBody>
        </p:sp>
      </p:grpSp>
      <p:sp>
        <p:nvSpPr>
          <p:cNvPr id="60" name="矩形 47"/>
          <p:cNvSpPr/>
          <p:nvPr>
            <p:custDataLst>
              <p:tags r:id="rId5"/>
            </p:custDataLst>
          </p:nvPr>
        </p:nvSpPr>
        <p:spPr bwMode="auto">
          <a:xfrm>
            <a:off x="532575" y="2343673"/>
            <a:ext cx="2974086" cy="40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600" dirty="0">
                <a:solidFill>
                  <a:schemeClr val="tx1">
                    <a:lumMod val="75000"/>
                    <a:lumOff val="25000"/>
                  </a:schemeClr>
                </a:solidFill>
                <a:sym typeface="微软雅黑" pitchFamily="34" charset="-122"/>
              </a:rPr>
              <a:t>Which part to improve on</a:t>
            </a:r>
          </a:p>
        </p:txBody>
      </p:sp>
      <p:sp>
        <p:nvSpPr>
          <p:cNvPr id="62" name="矩形 47"/>
          <p:cNvSpPr/>
          <p:nvPr>
            <p:custDataLst>
              <p:tags r:id="rId6"/>
            </p:custDataLst>
          </p:nvPr>
        </p:nvSpPr>
        <p:spPr bwMode="auto">
          <a:xfrm>
            <a:off x="3856731" y="2376562"/>
            <a:ext cx="2614457" cy="68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80000"/>
              </a:lnSpc>
              <a:spcBef>
                <a:spcPct val="0"/>
              </a:spcBef>
              <a:buNone/>
            </a:pPr>
            <a:r>
              <a:rPr lang="zh-CN" altLang="en-US" sz="1600" dirty="0">
                <a:solidFill>
                  <a:schemeClr val="tx1">
                    <a:lumMod val="75000"/>
                    <a:lumOff val="25000"/>
                  </a:schemeClr>
                </a:solidFill>
                <a:sym typeface="微软雅黑" pitchFamily="34" charset="-122"/>
              </a:rPr>
              <a:t>What kind of </a:t>
            </a:r>
            <a:r>
              <a:rPr lang="en-US" altLang="zh-CN" sz="1600" dirty="0">
                <a:solidFill>
                  <a:schemeClr val="tx1">
                    <a:lumMod val="75000"/>
                    <a:lumOff val="25000"/>
                  </a:schemeClr>
                </a:solidFill>
                <a:sym typeface="微软雅黑" pitchFamily="34" charset="-122"/>
              </a:rPr>
              <a:t>priori </a:t>
            </a:r>
            <a:r>
              <a:rPr lang="zh-CN" altLang="en-US" sz="1600" dirty="0">
                <a:solidFill>
                  <a:schemeClr val="tx1">
                    <a:lumMod val="75000"/>
                    <a:lumOff val="25000"/>
                  </a:schemeClr>
                </a:solidFill>
                <a:sym typeface="微软雅黑" pitchFamily="34" charset="-122"/>
              </a:rPr>
              <a:t>knowledge does the agent have</a:t>
            </a:r>
          </a:p>
        </p:txBody>
      </p:sp>
      <p:sp>
        <p:nvSpPr>
          <p:cNvPr id="64" name="矩形 47"/>
          <p:cNvSpPr/>
          <p:nvPr>
            <p:custDataLst>
              <p:tags r:id="rId7"/>
            </p:custDataLst>
          </p:nvPr>
        </p:nvSpPr>
        <p:spPr bwMode="auto">
          <a:xfrm>
            <a:off x="512882" y="3794053"/>
            <a:ext cx="2881717" cy="88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en-US" altLang="zh-CN" sz="1600" dirty="0">
                <a:solidFill>
                  <a:schemeClr val="tx1">
                    <a:lumMod val="75000"/>
                    <a:lumOff val="25000"/>
                  </a:schemeClr>
                </a:solidFill>
                <a:sym typeface="微软雅黑" pitchFamily="34" charset="-122"/>
              </a:rPr>
              <a:t>How to represent data and components</a:t>
            </a:r>
          </a:p>
          <a:p>
            <a:pPr>
              <a:lnSpc>
                <a:spcPct val="110000"/>
              </a:lnSpc>
              <a:spcBef>
                <a:spcPct val="0"/>
              </a:spcBef>
              <a:buNone/>
            </a:pPr>
            <a:endParaRPr lang="en-US" altLang="zh-CN" sz="1600" dirty="0">
              <a:solidFill>
                <a:schemeClr val="tx1">
                  <a:lumMod val="75000"/>
                  <a:lumOff val="25000"/>
                </a:schemeClr>
              </a:solidFill>
              <a:sym typeface="微软雅黑" pitchFamily="34" charset="-122"/>
            </a:endParaRPr>
          </a:p>
        </p:txBody>
      </p:sp>
      <p:sp>
        <p:nvSpPr>
          <p:cNvPr id="66" name="矩形 47"/>
          <p:cNvSpPr/>
          <p:nvPr>
            <p:custDataLst>
              <p:tags r:id="rId8"/>
            </p:custDataLst>
          </p:nvPr>
        </p:nvSpPr>
        <p:spPr bwMode="auto">
          <a:xfrm>
            <a:off x="4165721" y="3695753"/>
            <a:ext cx="2366890" cy="73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600" dirty="0">
                <a:solidFill>
                  <a:schemeClr val="tx1">
                    <a:lumMod val="75000"/>
                    <a:lumOff val="25000"/>
                  </a:schemeClr>
                </a:solidFill>
                <a:sym typeface="微软雅黑" pitchFamily="34" charset="-122"/>
              </a:rPr>
              <a:t>the available feedback in learning</a:t>
            </a:r>
          </a:p>
        </p:txBody>
      </p:sp>
      <p:sp>
        <p:nvSpPr>
          <p:cNvPr id="32" name="文本框 31">
            <a:extLst>
              <a:ext uri="{FF2B5EF4-FFF2-40B4-BE49-F238E27FC236}">
                <a16:creationId xmlns:a16="http://schemas.microsoft.com/office/drawing/2014/main" id="{66C93BE8-6668-49F1-9761-138DB53C18A4}"/>
              </a:ext>
            </a:extLst>
          </p:cNvPr>
          <p:cNvSpPr txBox="1"/>
          <p:nvPr/>
        </p:nvSpPr>
        <p:spPr>
          <a:xfrm>
            <a:off x="5199331" y="4007215"/>
            <a:ext cx="2083309" cy="553998"/>
          </a:xfrm>
          <a:prstGeom prst="rect">
            <a:avLst/>
          </a:prstGeom>
          <a:noFill/>
        </p:spPr>
        <p:txBody>
          <a:bodyPr wrap="square">
            <a:spAutoFit/>
          </a:bodyPr>
          <a:lstStyle/>
          <a:p>
            <a:r>
              <a:rPr lang="en-US" altLang="zh-CN" sz="1000" dirty="0">
                <a:solidFill>
                  <a:srgbClr val="C00000"/>
                </a:solidFill>
              </a:rPr>
              <a:t>unsupervised learning, supervised learning, reinforcement learning</a:t>
            </a:r>
            <a:endParaRPr lang="zh-CN" altLang="en-US" sz="1000" dirty="0">
              <a:solidFill>
                <a:srgbClr val="C00000"/>
              </a:solidFill>
            </a:endParaRPr>
          </a:p>
        </p:txBody>
      </p:sp>
      <p:sp>
        <p:nvSpPr>
          <p:cNvPr id="34" name="文本框 33">
            <a:extLst>
              <a:ext uri="{FF2B5EF4-FFF2-40B4-BE49-F238E27FC236}">
                <a16:creationId xmlns:a16="http://schemas.microsoft.com/office/drawing/2014/main" id="{C7CAB0C0-9BCA-4388-ABC4-B25AAF04EDA9}"/>
              </a:ext>
            </a:extLst>
          </p:cNvPr>
          <p:cNvSpPr txBox="1"/>
          <p:nvPr/>
        </p:nvSpPr>
        <p:spPr>
          <a:xfrm>
            <a:off x="6690622" y="2121526"/>
            <a:ext cx="2374909" cy="307777"/>
          </a:xfrm>
          <a:prstGeom prst="rect">
            <a:avLst/>
          </a:prstGeom>
          <a:noFill/>
        </p:spPr>
        <p:txBody>
          <a:bodyPr wrap="square">
            <a:spAutoFit/>
          </a:bodyPr>
          <a:lstStyle/>
          <a:p>
            <a:r>
              <a:rPr lang="zh-CN" altLang="en-US" sz="1400" dirty="0">
                <a:hlinkClick r:id="rId21"/>
              </a:rPr>
              <a:t>学者谈术语 </a:t>
            </a:r>
            <a:r>
              <a:rPr lang="en-US" altLang="zh-CN" sz="1400" dirty="0">
                <a:hlinkClick r:id="rId21"/>
              </a:rPr>
              <a:t>| </a:t>
            </a:r>
            <a:r>
              <a:rPr lang="zh-CN" altLang="en-US" sz="1400" dirty="0">
                <a:hlinkClick r:id="rId21"/>
              </a:rPr>
              <a:t>学件 </a:t>
            </a:r>
            <a:r>
              <a:rPr lang="en-US" altLang="zh-CN" sz="1400" dirty="0">
                <a:hlinkClick r:id="rId21"/>
              </a:rPr>
              <a:t>(qq.com)</a:t>
            </a:r>
            <a:endParaRPr lang="zh-CN" altLang="en-US" sz="1400" dirty="0"/>
          </a:p>
        </p:txBody>
      </p:sp>
      <p:pic>
        <p:nvPicPr>
          <p:cNvPr id="10" name="图片 9">
            <a:extLst>
              <a:ext uri="{FF2B5EF4-FFF2-40B4-BE49-F238E27FC236}">
                <a16:creationId xmlns:a16="http://schemas.microsoft.com/office/drawing/2014/main" id="{E4E9F0BC-759F-460F-ADCB-AB560E3C7CD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698437" y="2477820"/>
            <a:ext cx="2367094" cy="635646"/>
          </a:xfrm>
          <a:prstGeom prst="rect">
            <a:avLst/>
          </a:prstGeom>
        </p:spPr>
      </p:pic>
      <p:pic>
        <p:nvPicPr>
          <p:cNvPr id="4098" name="Picture 2" descr="图片">
            <a:extLst>
              <a:ext uri="{FF2B5EF4-FFF2-40B4-BE49-F238E27FC236}">
                <a16:creationId xmlns:a16="http://schemas.microsoft.com/office/drawing/2014/main" id="{3EA8453F-C996-4D6C-8EFF-ED9DBA09C6AE}"/>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59858" y="3161983"/>
            <a:ext cx="2236436" cy="1279769"/>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C33215A3-A166-453E-94EC-8B0A4C444268}"/>
              </a:ext>
            </a:extLst>
          </p:cNvPr>
          <p:cNvSpPr txBox="1"/>
          <p:nvPr/>
        </p:nvSpPr>
        <p:spPr>
          <a:xfrm>
            <a:off x="6790413" y="1807911"/>
            <a:ext cx="2136554" cy="338554"/>
          </a:xfrm>
          <a:prstGeom prst="rect">
            <a:avLst/>
          </a:prstGeom>
          <a:noFill/>
        </p:spPr>
        <p:txBody>
          <a:bodyPr wrap="square">
            <a:spAutoFit/>
          </a:bodyPr>
          <a:lstStyle/>
          <a:p>
            <a:r>
              <a:rPr lang="en-US" altLang="zh-CN" sz="1600" dirty="0"/>
              <a:t>Author</a:t>
            </a:r>
            <a:r>
              <a:rPr lang="zh-CN" altLang="en-US" sz="1600" dirty="0"/>
              <a:t>：</a:t>
            </a:r>
            <a:r>
              <a:rPr lang="en-US" altLang="zh-CN" sz="1600" dirty="0"/>
              <a:t>Zhou </a:t>
            </a:r>
            <a:r>
              <a:rPr lang="en-US" altLang="zh-CN" sz="1600" dirty="0" err="1"/>
              <a:t>Zhihua</a:t>
            </a:r>
            <a:endParaRPr lang="zh-CN" alt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Supervised learning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33680" y="1162685"/>
            <a:ext cx="4572000" cy="369332"/>
          </a:xfrm>
          <a:prstGeom prst="rect">
            <a:avLst/>
          </a:prstGeom>
          <a:noFill/>
        </p:spPr>
        <p:txBody>
          <a:bodyPr wrap="square" rtlCol="0" anchor="t">
            <a:spAutoFit/>
          </a:bodyPr>
          <a:lstStyle/>
          <a:p>
            <a:r>
              <a:rPr lang="zh-CN" altLang="en-US" b="1" dirty="0"/>
              <a:t> </a:t>
            </a:r>
            <a:r>
              <a:rPr lang="en-US" altLang="zh-CN" b="1" dirty="0"/>
              <a:t>1.Supervised learning</a:t>
            </a:r>
            <a:endParaRPr lang="zh-CN" altLang="en-US" b="1" dirty="0"/>
          </a:p>
        </p:txBody>
      </p:sp>
      <p:sp>
        <p:nvSpPr>
          <p:cNvPr id="3" name="文本框 2"/>
          <p:cNvSpPr txBox="1"/>
          <p:nvPr/>
        </p:nvSpPr>
        <p:spPr>
          <a:xfrm>
            <a:off x="330836" y="1431290"/>
            <a:ext cx="7737072" cy="738664"/>
          </a:xfrm>
          <a:prstGeom prst="rect">
            <a:avLst/>
          </a:prstGeom>
          <a:noFill/>
        </p:spPr>
        <p:txBody>
          <a:bodyPr wrap="square" rtlCol="0" anchor="t">
            <a:spAutoFit/>
          </a:bodyPr>
          <a:lstStyle/>
          <a:p>
            <a:r>
              <a:rPr lang="zh-CN" altLang="en-US" sz="1400" dirty="0"/>
              <a:t>The task of supervised learning is to give a training set consisting of N input-output pair samples </a:t>
            </a:r>
            <a:r>
              <a:rPr lang="en-US" altLang="zh-CN" sz="1400" dirty="0"/>
              <a:t>(x</a:t>
            </a:r>
            <a:r>
              <a:rPr lang="en-US" altLang="zh-CN" sz="1400" baseline="-25000" dirty="0"/>
              <a:t>1</a:t>
            </a:r>
            <a:r>
              <a:rPr lang="en-US" altLang="zh-CN" sz="1400" dirty="0"/>
              <a:t> , y</a:t>
            </a:r>
            <a:r>
              <a:rPr lang="en-US" altLang="zh-CN" sz="1400" baseline="-25000" dirty="0"/>
              <a:t>1</a:t>
            </a:r>
            <a:r>
              <a:rPr lang="en-US" altLang="zh-CN" sz="1400" dirty="0"/>
              <a:t>) , (x</a:t>
            </a:r>
            <a:r>
              <a:rPr lang="en-US" altLang="zh-CN" sz="1400" baseline="-25000" dirty="0"/>
              <a:t>2</a:t>
            </a:r>
            <a:r>
              <a:rPr lang="en-US" altLang="zh-CN" sz="1400" dirty="0"/>
              <a:t> , y</a:t>
            </a:r>
            <a:r>
              <a:rPr lang="en-US" altLang="zh-CN" sz="1400" baseline="-25000" dirty="0"/>
              <a:t>2</a:t>
            </a:r>
            <a:r>
              <a:rPr lang="en-US" altLang="zh-CN" sz="1400" dirty="0"/>
              <a:t>) , … , (x</a:t>
            </a:r>
            <a:r>
              <a:rPr lang="en-US" altLang="zh-CN" sz="1400" baseline="-25000" dirty="0"/>
              <a:t>i</a:t>
            </a:r>
            <a:r>
              <a:rPr lang="en-US" altLang="zh-CN" sz="1400" dirty="0"/>
              <a:t> , </a:t>
            </a:r>
            <a:r>
              <a:rPr lang="en-US" altLang="zh-CN" sz="1400" dirty="0" err="1"/>
              <a:t>y</a:t>
            </a:r>
            <a:r>
              <a:rPr lang="en-US" altLang="zh-CN" sz="1400" baseline="-25000" dirty="0" err="1"/>
              <a:t>i</a:t>
            </a:r>
            <a:r>
              <a:rPr lang="en-US" altLang="zh-CN" sz="1400" dirty="0"/>
              <a:t>), where </a:t>
            </a:r>
            <a:r>
              <a:rPr lang="en-US" altLang="zh-CN" sz="1400" dirty="0" err="1"/>
              <a:t>y</a:t>
            </a:r>
            <a:r>
              <a:rPr lang="en-US" altLang="zh-CN" sz="1400" baseline="-25000" dirty="0" err="1"/>
              <a:t>i</a:t>
            </a:r>
            <a:r>
              <a:rPr lang="en-US" altLang="zh-CN" sz="1400" dirty="0"/>
              <a:t>=f(x</a:t>
            </a:r>
            <a:r>
              <a:rPr lang="en-US" altLang="zh-CN" sz="1400" baseline="-25000" dirty="0"/>
              <a:t>i</a:t>
            </a:r>
            <a:r>
              <a:rPr lang="en-US" altLang="zh-CN" sz="1400" dirty="0"/>
              <a:t>)</a:t>
            </a:r>
            <a:r>
              <a:rPr lang="zh-CN" altLang="en-US" sz="1400" dirty="0"/>
              <a:t>. </a:t>
            </a:r>
            <a:r>
              <a:rPr lang="en-US" altLang="zh-CN" sz="1400" dirty="0">
                <a:solidFill>
                  <a:srgbClr val="C00000"/>
                </a:solidFill>
              </a:rPr>
              <a:t>The target of supervised learning is to get a function h(x) that approximates the true function f</a:t>
            </a:r>
            <a:r>
              <a:rPr lang="en-US" altLang="zh-CN" sz="1400" dirty="0"/>
              <a:t>.</a:t>
            </a:r>
            <a:endParaRPr lang="zh-CN" altLang="en-US" sz="1400" dirty="0"/>
          </a:p>
        </p:txBody>
      </p:sp>
      <p:sp>
        <p:nvSpPr>
          <p:cNvPr id="6" name="文本框 5"/>
          <p:cNvSpPr txBox="1"/>
          <p:nvPr/>
        </p:nvSpPr>
        <p:spPr>
          <a:xfrm>
            <a:off x="334010" y="2529840"/>
            <a:ext cx="4572000" cy="368300"/>
          </a:xfrm>
          <a:prstGeom prst="rect">
            <a:avLst/>
          </a:prstGeom>
          <a:noFill/>
        </p:spPr>
        <p:txBody>
          <a:bodyPr wrap="square" rtlCol="0" anchor="t">
            <a:spAutoFit/>
          </a:bodyPr>
          <a:lstStyle/>
          <a:p>
            <a:r>
              <a:rPr lang="zh-CN" altLang="en-US" b="1"/>
              <a:t>2. Examples</a:t>
            </a:r>
          </a:p>
        </p:txBody>
      </p:sp>
      <p:pic>
        <p:nvPicPr>
          <p:cNvPr id="8" name="图片 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42240" y="3176379"/>
            <a:ext cx="4429760" cy="1198880"/>
          </a:xfrm>
          <a:prstGeom prst="rect">
            <a:avLst/>
          </a:prstGeom>
        </p:spPr>
      </p:pic>
      <p:sp>
        <p:nvSpPr>
          <p:cNvPr id="10" name="文本框 9">
            <a:extLst>
              <a:ext uri="{FF2B5EF4-FFF2-40B4-BE49-F238E27FC236}">
                <a16:creationId xmlns:a16="http://schemas.microsoft.com/office/drawing/2014/main" id="{30C3F222-A940-4B1B-A6E1-5A9E040FE869}"/>
              </a:ext>
            </a:extLst>
          </p:cNvPr>
          <p:cNvSpPr txBox="1"/>
          <p:nvPr/>
        </p:nvSpPr>
        <p:spPr>
          <a:xfrm>
            <a:off x="4572000" y="2140611"/>
            <a:ext cx="4572000" cy="2354491"/>
          </a:xfrm>
          <a:prstGeom prst="rect">
            <a:avLst/>
          </a:prstGeom>
          <a:noFill/>
        </p:spPr>
        <p:txBody>
          <a:bodyPr wrap="square">
            <a:spAutoFit/>
          </a:bodyPr>
          <a:lstStyle/>
          <a:p>
            <a:pPr algn="just">
              <a:spcAft>
                <a:spcPts val="600"/>
              </a:spcAft>
            </a:pPr>
            <a:r>
              <a:rPr lang="en-US" altLang="zh-CN" sz="1200" dirty="0"/>
              <a:t>In supervised learning, if the hypothesis function </a:t>
            </a:r>
            <a:r>
              <a:rPr lang="en-US" altLang="zh-CN" sz="1200" b="1" dirty="0">
                <a:solidFill>
                  <a:srgbClr val="C00000"/>
                </a:solidFill>
              </a:rPr>
              <a:t>h can perfectly fit certain data, we refer to h as consistent with f.</a:t>
            </a:r>
            <a:endParaRPr lang="en-US" altLang="zh-CN" sz="1200" dirty="0"/>
          </a:p>
          <a:p>
            <a:pPr algn="just">
              <a:spcAft>
                <a:spcPts val="600"/>
              </a:spcAft>
            </a:pPr>
            <a:r>
              <a:rPr lang="en-US" altLang="zh-CN" sz="1200" dirty="0"/>
              <a:t>Different h may fit the data to varying degrees and have different  complexity, as shown in the figure: Although each function perfectly fits the points, the level of complexity is clearly different.</a:t>
            </a:r>
          </a:p>
          <a:p>
            <a:pPr algn="just">
              <a:spcAft>
                <a:spcPts val="600"/>
              </a:spcAft>
            </a:pPr>
            <a:r>
              <a:rPr lang="en-US" altLang="zh-CN" sz="1200" dirty="0"/>
              <a:t>Our hypothesis function h corresponds to a hypothesis space H. So how to select from multiple consistent hypotheses within the hypothesis space?</a:t>
            </a:r>
            <a:endParaRPr lang="zh-CN" altLang="en-US" sz="1200" dirty="0"/>
          </a:p>
          <a:p>
            <a:pPr algn="just">
              <a:spcAft>
                <a:spcPts val="600"/>
              </a:spcAft>
            </a:pPr>
            <a:r>
              <a:rPr lang="en-US" altLang="zh-CN" sz="1200" b="1" dirty="0">
                <a:solidFill>
                  <a:srgbClr val="C00000"/>
                </a:solidFill>
              </a:rPr>
              <a:t>Select the simplest one! </a:t>
            </a:r>
            <a:r>
              <a:rPr lang="en-US" altLang="zh-CN" sz="1200" dirty="0"/>
              <a:t>This principle is known as Occam's Razor (don't artificially complicate things; don’t unnecessarily multiply entities)</a:t>
            </a:r>
            <a:endParaRPr lang="zh-CN" altLang="en-US"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Supervised learning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7" name="图片 6"/>
          <p:cNvPicPr>
            <a:picLocks noChangeAspect="1"/>
          </p:cNvPicPr>
          <p:nvPr/>
        </p:nvPicPr>
        <p:blipFill>
          <a:blip r:embed="rId3"/>
          <a:stretch>
            <a:fillRect/>
          </a:stretch>
        </p:blipFill>
        <p:spPr>
          <a:xfrm>
            <a:off x="301083" y="1580472"/>
            <a:ext cx="4621719" cy="2863287"/>
          </a:xfrm>
          <a:prstGeom prst="rect">
            <a:avLst/>
          </a:prstGeom>
        </p:spPr>
      </p:pic>
      <p:sp>
        <p:nvSpPr>
          <p:cNvPr id="10" name="文本框 9"/>
          <p:cNvSpPr txBox="1"/>
          <p:nvPr/>
        </p:nvSpPr>
        <p:spPr>
          <a:xfrm>
            <a:off x="233680" y="1162685"/>
            <a:ext cx="4572000" cy="369332"/>
          </a:xfrm>
          <a:prstGeom prst="rect">
            <a:avLst/>
          </a:prstGeom>
          <a:noFill/>
        </p:spPr>
        <p:txBody>
          <a:bodyPr wrap="square" rtlCol="0" anchor="t">
            <a:spAutoFit/>
          </a:bodyPr>
          <a:lstStyle/>
          <a:p>
            <a:r>
              <a:rPr lang="zh-CN" altLang="en-US" b="1" dirty="0"/>
              <a:t> </a:t>
            </a:r>
            <a:r>
              <a:rPr lang="en-US" altLang="zh-CN" b="1" dirty="0"/>
              <a:t>1.Decision tree</a:t>
            </a:r>
          </a:p>
        </p:txBody>
      </p:sp>
      <p:sp>
        <p:nvSpPr>
          <p:cNvPr id="9" name="矩形 8"/>
          <p:cNvSpPr/>
          <p:nvPr/>
        </p:nvSpPr>
        <p:spPr>
          <a:xfrm>
            <a:off x="4692027" y="2320101"/>
            <a:ext cx="3872110" cy="2123658"/>
          </a:xfrm>
          <a:prstGeom prst="rect">
            <a:avLst/>
          </a:prstGeom>
        </p:spPr>
        <p:txBody>
          <a:bodyPr wrap="square">
            <a:spAutoFit/>
          </a:bodyPr>
          <a:lstStyle/>
          <a:p>
            <a:r>
              <a:rPr lang="en-US" altLang="zh-CN" sz="1200" i="1" dirty="0"/>
              <a:t>1.Alternate: Is there a alternative</a:t>
            </a:r>
            <a:r>
              <a:rPr lang="zh-CN" altLang="en-US" sz="1200" i="1" dirty="0"/>
              <a:t>？ </a:t>
            </a:r>
            <a:endParaRPr lang="en-US" altLang="zh-CN" sz="1200" i="1" dirty="0"/>
          </a:p>
          <a:p>
            <a:r>
              <a:rPr lang="en-US" altLang="zh-CN" sz="1200" i="1" dirty="0"/>
              <a:t>2.Bar: The waiting area comfortable or not</a:t>
            </a:r>
            <a:r>
              <a:rPr lang="zh-CN" altLang="en-US" sz="1200" i="1" dirty="0"/>
              <a:t>？ </a:t>
            </a:r>
            <a:endParaRPr lang="en-US" altLang="zh-CN" sz="1200" i="1" dirty="0"/>
          </a:p>
          <a:p>
            <a:r>
              <a:rPr lang="en-US" altLang="zh-CN" sz="1200" i="1" dirty="0"/>
              <a:t>3.Fri/Sat: Friday or Saturday</a:t>
            </a:r>
          </a:p>
          <a:p>
            <a:r>
              <a:rPr lang="en-US" altLang="zh-CN" sz="1200" i="1" dirty="0"/>
              <a:t>4.Hungry: Are we hungry</a:t>
            </a:r>
          </a:p>
          <a:p>
            <a:r>
              <a:rPr lang="en-US" altLang="zh-CN" sz="1200" i="1" dirty="0"/>
              <a:t>5.Patrons: Number of the customers(None, Some, Full) </a:t>
            </a:r>
          </a:p>
          <a:p>
            <a:r>
              <a:rPr lang="en-US" altLang="zh-CN" sz="1200" i="1" dirty="0"/>
              <a:t>6.Price: the price range of the restaurant ($,$$, $$$) </a:t>
            </a:r>
          </a:p>
          <a:p>
            <a:r>
              <a:rPr lang="en-US" altLang="zh-CN" sz="1200" i="1" dirty="0"/>
              <a:t>7.Raining: Is raining? </a:t>
            </a:r>
          </a:p>
          <a:p>
            <a:r>
              <a:rPr lang="en-US" altLang="zh-CN" sz="1200" i="1" dirty="0"/>
              <a:t>8.Reservation: Have we reserved? </a:t>
            </a:r>
          </a:p>
          <a:p>
            <a:r>
              <a:rPr lang="en-US" altLang="zh-CN" sz="1200" i="1" dirty="0"/>
              <a:t>9.Type: (French, Italian, Thai, Burger) </a:t>
            </a:r>
          </a:p>
          <a:p>
            <a:r>
              <a:rPr lang="en-US" altLang="zh-CN" sz="1200" i="1" dirty="0"/>
              <a:t>10.WaitEstimate</a:t>
            </a:r>
            <a:r>
              <a:rPr lang="zh-CN" altLang="en-US" sz="1200" i="1" dirty="0"/>
              <a:t>（</a:t>
            </a:r>
            <a:r>
              <a:rPr lang="en-US" altLang="zh-CN" sz="1200" i="1" dirty="0"/>
              <a:t>Estimated wait time</a:t>
            </a:r>
            <a:r>
              <a:rPr lang="zh-CN" altLang="en-US" sz="1200" i="1" dirty="0"/>
              <a:t>）</a:t>
            </a:r>
            <a:r>
              <a:rPr lang="en-US" altLang="zh-CN" sz="1200" i="1" dirty="0"/>
              <a:t>: (0-10, 10-30, 30-60, &gt;60)</a:t>
            </a:r>
            <a:endParaRPr lang="zh-CN" altLang="en-US" sz="1200" i="1" dirty="0"/>
          </a:p>
        </p:txBody>
      </p:sp>
      <p:cxnSp>
        <p:nvCxnSpPr>
          <p:cNvPr id="13" name="直接箭头连接符 12"/>
          <p:cNvCxnSpPr/>
          <p:nvPr/>
        </p:nvCxnSpPr>
        <p:spPr bwMode="auto">
          <a:xfrm flipV="1">
            <a:off x="4365702" y="1756317"/>
            <a:ext cx="691376" cy="1031488"/>
          </a:xfrm>
          <a:prstGeom prst="straightConnector1">
            <a:avLst/>
          </a:prstGeom>
          <a:solidFill>
            <a:srgbClr val="008000">
              <a:alpha val="35001"/>
            </a:srgbClr>
          </a:solidFill>
          <a:ln w="38100" cap="flat" cmpd="sng" algn="ctr">
            <a:noFill/>
            <a:prstDash val="solid"/>
            <a:round/>
            <a:headEnd type="none" w="med" len="med"/>
            <a:tailEnd type="triangle"/>
          </a:ln>
        </p:spPr>
      </p:cxnSp>
      <p:cxnSp>
        <p:nvCxnSpPr>
          <p:cNvPr id="24" name="直接箭头连接符 23"/>
          <p:cNvCxnSpPr/>
          <p:nvPr/>
        </p:nvCxnSpPr>
        <p:spPr bwMode="auto">
          <a:xfrm flipV="1">
            <a:off x="4404732" y="1871917"/>
            <a:ext cx="400948" cy="776498"/>
          </a:xfrm>
          <a:prstGeom prst="straightConnector1">
            <a:avLst/>
          </a:prstGeom>
          <a:ln>
            <a:solidFill>
              <a:schemeClr val="tx2">
                <a:lumMod val="50000"/>
                <a:lumOff val="50000"/>
              </a:schemeClr>
            </a:solidFill>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33" name="图片 32"/>
          <p:cNvPicPr>
            <a:picLocks noChangeAspect="1"/>
          </p:cNvPicPr>
          <p:nvPr/>
        </p:nvPicPr>
        <p:blipFill>
          <a:blip r:embed="rId4"/>
          <a:stretch>
            <a:fillRect/>
          </a:stretch>
        </p:blipFill>
        <p:spPr>
          <a:xfrm>
            <a:off x="4922802" y="1596929"/>
            <a:ext cx="3919402" cy="39384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Supervised learning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cxnSp>
        <p:nvCxnSpPr>
          <p:cNvPr id="13" name="直接箭头连接符 12"/>
          <p:cNvCxnSpPr/>
          <p:nvPr/>
        </p:nvCxnSpPr>
        <p:spPr bwMode="auto">
          <a:xfrm flipV="1">
            <a:off x="4365702" y="1756317"/>
            <a:ext cx="691376" cy="1031488"/>
          </a:xfrm>
          <a:prstGeom prst="straightConnector1">
            <a:avLst/>
          </a:prstGeom>
          <a:solidFill>
            <a:srgbClr val="008000">
              <a:alpha val="35001"/>
            </a:srgbClr>
          </a:solidFill>
          <a:ln w="38100" cap="flat" cmpd="sng" algn="ctr">
            <a:noFill/>
            <a:prstDash val="solid"/>
            <a:round/>
            <a:headEnd type="none" w="med" len="med"/>
            <a:tailEnd type="triangle"/>
          </a:ln>
        </p:spPr>
      </p:cxnSp>
      <p:pic>
        <p:nvPicPr>
          <p:cNvPr id="2" name="图片 1"/>
          <p:cNvPicPr>
            <a:picLocks noChangeAspect="1"/>
          </p:cNvPicPr>
          <p:nvPr/>
        </p:nvPicPr>
        <p:blipFill>
          <a:blip r:embed="rId3"/>
          <a:stretch>
            <a:fillRect/>
          </a:stretch>
        </p:blipFill>
        <p:spPr>
          <a:xfrm>
            <a:off x="367399" y="1416949"/>
            <a:ext cx="5409524" cy="2619048"/>
          </a:xfrm>
          <a:prstGeom prst="rect">
            <a:avLst/>
          </a:prstGeom>
        </p:spPr>
      </p:pic>
      <p:sp>
        <p:nvSpPr>
          <p:cNvPr id="3" name="文本框 2"/>
          <p:cNvSpPr txBox="1"/>
          <p:nvPr/>
        </p:nvSpPr>
        <p:spPr>
          <a:xfrm>
            <a:off x="5938024" y="1423661"/>
            <a:ext cx="2773673" cy="3077766"/>
          </a:xfrm>
          <a:prstGeom prst="rect">
            <a:avLst/>
          </a:prstGeom>
          <a:noFill/>
        </p:spPr>
        <p:txBody>
          <a:bodyPr wrap="square" rtlCol="0">
            <a:spAutoFit/>
          </a:bodyPr>
          <a:lstStyle/>
          <a:p>
            <a:pPr marL="228600" indent="-228600">
              <a:buAutoNum type="arabicPeriod"/>
            </a:pPr>
            <a:r>
              <a:rPr lang="en-US" altLang="zh-CN" sz="1100" i="1" dirty="0"/>
              <a:t>If there are both positive and negative samples left, the corresponding result can be output. </a:t>
            </a:r>
          </a:p>
          <a:p>
            <a:pPr marL="228600" indent="-228600">
              <a:buAutoNum type="arabicPeriod"/>
            </a:pPr>
            <a:r>
              <a:rPr lang="en-US" altLang="zh-CN" sz="1100" i="1" dirty="0"/>
              <a:t>If there are both positive and negative samples left, the best attribute is selected to continue the split.</a:t>
            </a:r>
          </a:p>
          <a:p>
            <a:pPr marL="228600" indent="-228600">
              <a:buAutoNum type="arabicPeriod"/>
            </a:pPr>
            <a:r>
              <a:rPr lang="en-US" altLang="zh-CN" sz="1100" i="1" dirty="0"/>
              <a:t>If there are no samples left, then no samples are observed for the combination of the attributes, and the largest classification in the parent node can be returned. </a:t>
            </a:r>
          </a:p>
          <a:p>
            <a:pPr marL="228600" indent="-228600">
              <a:buAutoNum type="arabicPeriod"/>
            </a:pPr>
            <a:r>
              <a:rPr lang="en-US" altLang="zh-CN" sz="1100" i="1" dirty="0"/>
              <a:t>If there are both positive and negative samples left, and no attributes are available, then return the classification with the most samples left. </a:t>
            </a:r>
            <a:br>
              <a:rPr lang="en-US" altLang="zh-CN" i="1" dirty="0"/>
            </a:br>
            <a:endParaRPr lang="zh-CN" altLang="en-US" i="1"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Supervised learning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cxnSp>
        <p:nvCxnSpPr>
          <p:cNvPr id="13" name="直接箭头连接符 12"/>
          <p:cNvCxnSpPr/>
          <p:nvPr/>
        </p:nvCxnSpPr>
        <p:spPr bwMode="auto">
          <a:xfrm flipV="1">
            <a:off x="4365702" y="1756317"/>
            <a:ext cx="691376" cy="1031488"/>
          </a:xfrm>
          <a:prstGeom prst="straightConnector1">
            <a:avLst/>
          </a:prstGeom>
          <a:solidFill>
            <a:srgbClr val="008000">
              <a:alpha val="35001"/>
            </a:srgbClr>
          </a:solidFill>
          <a:ln w="38100" cap="flat" cmpd="sng" algn="ctr">
            <a:noFill/>
            <a:prstDash val="solid"/>
            <a:round/>
            <a:headEnd type="none" w="med" len="med"/>
            <a:tailEnd type="triangle"/>
          </a:ln>
        </p:spPr>
      </p:cxnSp>
      <p:sp>
        <p:nvSpPr>
          <p:cNvPr id="8" name="文本框 7"/>
          <p:cNvSpPr txBox="1"/>
          <p:nvPr/>
        </p:nvSpPr>
        <p:spPr>
          <a:xfrm>
            <a:off x="233680" y="1162685"/>
            <a:ext cx="4572000" cy="369332"/>
          </a:xfrm>
          <a:prstGeom prst="rect">
            <a:avLst/>
          </a:prstGeom>
          <a:noFill/>
        </p:spPr>
        <p:txBody>
          <a:bodyPr wrap="square" rtlCol="0" anchor="t">
            <a:spAutoFit/>
          </a:bodyPr>
          <a:lstStyle/>
          <a:p>
            <a:r>
              <a:rPr lang="zh-CN" altLang="en-US" b="1" dirty="0"/>
              <a:t> </a:t>
            </a:r>
            <a:r>
              <a:rPr lang="en-US" altLang="zh-CN" b="1" dirty="0"/>
              <a:t>1. artificial neural network</a:t>
            </a:r>
          </a:p>
        </p:txBody>
      </p:sp>
      <p:pic>
        <p:nvPicPr>
          <p:cNvPr id="6" name="图片 5"/>
          <p:cNvPicPr>
            <a:picLocks noChangeAspect="1"/>
          </p:cNvPicPr>
          <p:nvPr/>
        </p:nvPicPr>
        <p:blipFill>
          <a:blip r:embed="rId3"/>
          <a:stretch>
            <a:fillRect/>
          </a:stretch>
        </p:blipFill>
        <p:spPr>
          <a:xfrm>
            <a:off x="129311" y="2464565"/>
            <a:ext cx="3999154" cy="1494829"/>
          </a:xfrm>
          <a:prstGeom prst="rect">
            <a:avLst/>
          </a:prstGeom>
        </p:spPr>
      </p:pic>
      <p:pic>
        <p:nvPicPr>
          <p:cNvPr id="9" name="图片 8">
            <a:extLst>
              <a:ext uri="{FF2B5EF4-FFF2-40B4-BE49-F238E27FC236}">
                <a16:creationId xmlns:a16="http://schemas.microsoft.com/office/drawing/2014/main" id="{13817763-0833-4AAE-9E42-AD30F5D1E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544" y="1067812"/>
            <a:ext cx="4743255" cy="34866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Supervised learning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49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cxnSp>
        <p:nvCxnSpPr>
          <p:cNvPr id="13" name="直接箭头连接符 12"/>
          <p:cNvCxnSpPr/>
          <p:nvPr/>
        </p:nvCxnSpPr>
        <p:spPr bwMode="auto">
          <a:xfrm flipV="1">
            <a:off x="4365702" y="1756317"/>
            <a:ext cx="691376" cy="1031488"/>
          </a:xfrm>
          <a:prstGeom prst="straightConnector1">
            <a:avLst/>
          </a:prstGeom>
          <a:solidFill>
            <a:srgbClr val="008000">
              <a:alpha val="35001"/>
            </a:srgbClr>
          </a:solidFill>
          <a:ln w="38100" cap="flat" cmpd="sng" algn="ctr">
            <a:noFill/>
            <a:prstDash val="solid"/>
            <a:round/>
            <a:headEnd type="none" w="med" len="med"/>
            <a:tailEnd type="triangle"/>
          </a:ln>
        </p:spPr>
      </p:cxnSp>
      <p:sp>
        <p:nvSpPr>
          <p:cNvPr id="8" name="文本框 7"/>
          <p:cNvSpPr txBox="1"/>
          <p:nvPr/>
        </p:nvSpPr>
        <p:spPr>
          <a:xfrm>
            <a:off x="233680" y="1162685"/>
            <a:ext cx="4572000" cy="369332"/>
          </a:xfrm>
          <a:prstGeom prst="rect">
            <a:avLst/>
          </a:prstGeom>
          <a:noFill/>
        </p:spPr>
        <p:txBody>
          <a:bodyPr wrap="square" rtlCol="0" anchor="t">
            <a:spAutoFit/>
          </a:bodyPr>
          <a:lstStyle/>
          <a:p>
            <a:r>
              <a:rPr lang="zh-CN" altLang="en-US" b="1" dirty="0"/>
              <a:t> </a:t>
            </a:r>
            <a:r>
              <a:rPr lang="en-US" altLang="zh-CN" b="1" dirty="0"/>
              <a:t>1. artificial neural network</a:t>
            </a:r>
          </a:p>
        </p:txBody>
      </p:sp>
      <p:pic>
        <p:nvPicPr>
          <p:cNvPr id="10" name="图片 9">
            <a:extLst>
              <a:ext uri="{FF2B5EF4-FFF2-40B4-BE49-F238E27FC236}">
                <a16:creationId xmlns:a16="http://schemas.microsoft.com/office/drawing/2014/main" id="{8C0FF037-742A-4732-B620-32295758AE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548" y="1125200"/>
            <a:ext cx="3348522" cy="3370125"/>
          </a:xfrm>
          <a:prstGeom prst="rect">
            <a:avLst/>
          </a:prstGeom>
        </p:spPr>
      </p:pic>
      <p:sp>
        <p:nvSpPr>
          <p:cNvPr id="9" name="文本框 8">
            <a:extLst>
              <a:ext uri="{FF2B5EF4-FFF2-40B4-BE49-F238E27FC236}">
                <a16:creationId xmlns:a16="http://schemas.microsoft.com/office/drawing/2014/main" id="{C55349D9-651C-468C-BB41-9913BA47C42C}"/>
              </a:ext>
            </a:extLst>
          </p:cNvPr>
          <p:cNvSpPr txBox="1"/>
          <p:nvPr/>
        </p:nvSpPr>
        <p:spPr>
          <a:xfrm>
            <a:off x="362169" y="1598497"/>
            <a:ext cx="4572000" cy="830997"/>
          </a:xfrm>
          <a:prstGeom prst="rect">
            <a:avLst/>
          </a:prstGeom>
          <a:noFill/>
        </p:spPr>
        <p:txBody>
          <a:bodyPr wrap="square">
            <a:spAutoFit/>
          </a:bodyPr>
          <a:lstStyle/>
          <a:p>
            <a:r>
              <a:rPr lang="en-US" altLang="zh-CN" sz="1200" dirty="0"/>
              <a:t>Artificial neural network models have long been troubled by the problem of training deep parameters. It wasn't until decades after the inception of artificial neural network models that researchers proposed the </a:t>
            </a:r>
            <a:r>
              <a:rPr lang="en-US" altLang="zh-CN" sz="1200" dirty="0">
                <a:solidFill>
                  <a:srgbClr val="C00000"/>
                </a:solidFill>
              </a:rPr>
              <a:t>backpropagation algorithm</a:t>
            </a:r>
            <a:r>
              <a:rPr lang="en-US" altLang="zh-CN" sz="1200" dirty="0"/>
              <a:t>.</a:t>
            </a:r>
            <a:endParaRPr lang="zh-CN" altLang="en-US" sz="1200" dirty="0"/>
          </a:p>
        </p:txBody>
      </p:sp>
      <p:pic>
        <p:nvPicPr>
          <p:cNvPr id="11" name="图片 10">
            <a:extLst>
              <a:ext uri="{FF2B5EF4-FFF2-40B4-BE49-F238E27FC236}">
                <a16:creationId xmlns:a16="http://schemas.microsoft.com/office/drawing/2014/main" id="{BC13ACBE-7446-4501-975F-6DD3DC425E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245" y="2409253"/>
            <a:ext cx="2239178" cy="2086072"/>
          </a:xfrm>
          <a:prstGeom prst="rect">
            <a:avLst/>
          </a:prstGeom>
        </p:spPr>
      </p:pic>
      <p:sp>
        <p:nvSpPr>
          <p:cNvPr id="12" name="矩形 11">
            <a:extLst>
              <a:ext uri="{FF2B5EF4-FFF2-40B4-BE49-F238E27FC236}">
                <a16:creationId xmlns:a16="http://schemas.microsoft.com/office/drawing/2014/main" id="{E21E5702-348E-41B3-90EB-34FC83245EB2}"/>
              </a:ext>
            </a:extLst>
          </p:cNvPr>
          <p:cNvSpPr/>
          <p:nvPr/>
        </p:nvSpPr>
        <p:spPr>
          <a:xfrm>
            <a:off x="2891390" y="3221457"/>
            <a:ext cx="2005264" cy="461665"/>
          </a:xfrm>
          <a:prstGeom prst="rect">
            <a:avLst/>
          </a:prstGeom>
        </p:spPr>
        <p:txBody>
          <a:bodyPr wrap="square">
            <a:spAutoFit/>
          </a:bodyPr>
          <a:lstStyle/>
          <a:p>
            <a:pPr marL="285750" indent="-285750">
              <a:buFont typeface="Arial" charset="0"/>
              <a:buChar char="•"/>
            </a:pPr>
            <a:r>
              <a:rPr lang="en-US" altLang="zh-CN" sz="1200" dirty="0"/>
              <a:t>Forward Propagation and Backpropagation</a:t>
            </a:r>
            <a:endParaRPr lang="zh-CN" altLang="en-US" sz="1200" dirty="0"/>
          </a:p>
        </p:txBody>
      </p:sp>
      <p:sp>
        <p:nvSpPr>
          <p:cNvPr id="14" name="文本框 13">
            <a:extLst>
              <a:ext uri="{FF2B5EF4-FFF2-40B4-BE49-F238E27FC236}">
                <a16:creationId xmlns:a16="http://schemas.microsoft.com/office/drawing/2014/main" id="{0C624089-E366-4EE9-93B6-13D0AB53A547}"/>
              </a:ext>
            </a:extLst>
          </p:cNvPr>
          <p:cNvSpPr txBox="1"/>
          <p:nvPr/>
        </p:nvSpPr>
        <p:spPr>
          <a:xfrm>
            <a:off x="-31151" y="4404944"/>
            <a:ext cx="6344344" cy="276999"/>
          </a:xfrm>
          <a:prstGeom prst="rect">
            <a:avLst/>
          </a:prstGeom>
          <a:noFill/>
        </p:spPr>
        <p:txBody>
          <a:bodyPr wrap="square">
            <a:spAutoFit/>
          </a:bodyPr>
          <a:lstStyle/>
          <a:p>
            <a:r>
              <a:rPr lang="en-US" altLang="zh-CN" sz="1200" dirty="0"/>
              <a:t>《</a:t>
            </a:r>
            <a:r>
              <a:rPr lang="zh-CN" altLang="en-US" sz="1200" dirty="0"/>
              <a:t>动手深度学习</a:t>
            </a:r>
            <a:r>
              <a:rPr lang="en-US" altLang="zh-CN" sz="1200" dirty="0"/>
              <a:t>》</a:t>
            </a:r>
            <a:r>
              <a:rPr lang="zh-CN" altLang="en-US" sz="1200" dirty="0"/>
              <a:t>https://zh.d2l.ai/chapter_multilayer-perceptrons/backprop.html</a:t>
            </a:r>
          </a:p>
        </p:txBody>
      </p:sp>
    </p:spTree>
    <p:extLst>
      <p:ext uri="{BB962C8B-B14F-4D97-AF65-F5344CB8AC3E}">
        <p14:creationId xmlns:p14="http://schemas.microsoft.com/office/powerpoint/2010/main" val="3036749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we talk about when we talk about AI</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05" y="1111117"/>
            <a:ext cx="2772685" cy="2772685"/>
          </a:xfrm>
          <a:prstGeom prst="rect">
            <a:avLst/>
          </a:prstGeom>
        </p:spPr>
      </p:pic>
      <p:sp>
        <p:nvSpPr>
          <p:cNvPr id="14" name="文本框 13"/>
          <p:cNvSpPr txBox="1"/>
          <p:nvPr/>
        </p:nvSpPr>
        <p:spPr>
          <a:xfrm>
            <a:off x="375905" y="3866765"/>
            <a:ext cx="2846419" cy="861774"/>
          </a:xfrm>
          <a:prstGeom prst="rect">
            <a:avLst/>
          </a:prstGeom>
          <a:noFill/>
        </p:spPr>
        <p:txBody>
          <a:bodyPr wrap="square">
            <a:spAutoFit/>
          </a:bodyPr>
          <a:lstStyle/>
          <a:p>
            <a:r>
              <a:rPr lang="en-US" altLang="zh-CN" sz="1000" b="1" dirty="0"/>
              <a:t>The opinions are very cheap, and almost everyone is willing to share their opinions with you. Many people will present their opinions as facts. You need to distinguish between opinions and facts.</a:t>
            </a:r>
            <a:endParaRPr lang="zh-CN" altLang="en-US" sz="1000" b="1" dirty="0"/>
          </a:p>
        </p:txBody>
      </p:sp>
      <p:sp>
        <p:nvSpPr>
          <p:cNvPr id="15" name="文本框 14"/>
          <p:cNvSpPr txBox="1"/>
          <p:nvPr/>
        </p:nvSpPr>
        <p:spPr>
          <a:xfrm>
            <a:off x="3914775" y="1219574"/>
            <a:ext cx="5070475" cy="3416320"/>
          </a:xfrm>
          <a:prstGeom prst="rect">
            <a:avLst/>
          </a:prstGeom>
          <a:noFill/>
        </p:spPr>
        <p:txBody>
          <a:bodyPr wrap="square">
            <a:spAutoFit/>
          </a:bodyPr>
          <a:lstStyle/>
          <a:p>
            <a:r>
              <a:rPr lang="en-US" altLang="zh-CN" sz="1200" dirty="0"/>
              <a:t>A very interesting paper: </a:t>
            </a:r>
            <a:r>
              <a:rPr lang="zh-CN" altLang="en-US" sz="1200" dirty="0"/>
              <a:t>ChatGPT for (Finance) research: The Bananarama Conjecture </a:t>
            </a:r>
            <a:r>
              <a:rPr lang="zh-CN" altLang="en-US" sz="1200" dirty="0">
                <a:hlinkClick r:id="rId4"/>
              </a:rPr>
              <a:t>http://t.cn/A6CbPCSP</a:t>
            </a:r>
            <a:endParaRPr lang="en-US" altLang="zh-CN" sz="1200" dirty="0"/>
          </a:p>
          <a:p>
            <a:r>
              <a:rPr lang="en-US" altLang="zh-CN" sz="1200" dirty="0"/>
              <a:t>The author picked a field and asked </a:t>
            </a:r>
            <a:r>
              <a:rPr lang="en-US" altLang="zh-CN" sz="1200" dirty="0" err="1"/>
              <a:t>ChatGPT</a:t>
            </a:r>
            <a:r>
              <a:rPr lang="en-US" altLang="zh-CN" sz="1200" dirty="0"/>
              <a:t> to complete four tasks for scientific researchers: </a:t>
            </a:r>
            <a:r>
              <a:rPr lang="en-US" altLang="zh-CN" sz="1200" dirty="0">
                <a:solidFill>
                  <a:srgbClr val="C00000"/>
                </a:solidFill>
              </a:rPr>
              <a:t>1. Generate new ideas 2. Review existing literature 3. Prepare data 4. Implement ideas and test them</a:t>
            </a:r>
          </a:p>
          <a:p>
            <a:r>
              <a:rPr lang="en-US" altLang="zh-CN" sz="1200" dirty="0"/>
              <a:t>The chosen field is cryptocurrency. They submit the outline generated by </a:t>
            </a:r>
            <a:r>
              <a:rPr lang="en-US" altLang="zh-CN" sz="1200" dirty="0" err="1"/>
              <a:t>ChatGPT</a:t>
            </a:r>
            <a:r>
              <a:rPr lang="en-US" altLang="zh-CN" sz="1200" dirty="0"/>
              <a:t> to peer reviewers in the field to evaluate the likelihood of the paper being accepted. The results are quite impressive: as long as some guidance is provided during the generation phase, the final result can score 7-8 points. In the words of the original author: </a:t>
            </a:r>
            <a:r>
              <a:rPr lang="zh-CN" altLang="en-US" sz="1200" dirty="0"/>
              <a:t>all studies have a decent chance of eventual success in the reviewing process in a good finance journal. </a:t>
            </a:r>
            <a:r>
              <a:rPr lang="en-US" altLang="zh-CN" sz="1200" dirty="0"/>
              <a:t>Interestingly, they found that </a:t>
            </a:r>
            <a:r>
              <a:rPr lang="en-US" altLang="zh-CN" sz="1200" b="1" dirty="0" err="1"/>
              <a:t>ChatGPT</a:t>
            </a:r>
            <a:r>
              <a:rPr lang="en-US" altLang="zh-CN" sz="1200" b="1" dirty="0"/>
              <a:t> excels the most in the first task (I thought it would be the second task): generating new ideas. The author says, "This indicates that AI excels at 'broadly thinking about existing concepts and connecting them into a coherent new approach'." (But I think this actually demonstrates a principle that anyone who has done research understands: </a:t>
            </a:r>
            <a:r>
              <a:rPr lang="en-US" altLang="zh-CN" sz="1200" b="1" dirty="0">
                <a:solidFill>
                  <a:srgbClr val="0070C0"/>
                </a:solidFill>
              </a:rPr>
              <a:t>new ideas lacking in execution are very cheap...</a:t>
            </a:r>
            <a:endParaRPr lang="zh-CN" altLang="en-US" sz="1400" b="1" dirty="0">
              <a:solidFill>
                <a:srgbClr val="0070C0"/>
              </a:solidFill>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50</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3"/>
              </a:xfrm>
              <a:prstGeom prst="rect">
                <a:avLst/>
              </a:prstGeom>
              <a:noFill/>
            </p:spPr>
            <p:txBody>
              <a:bodyPr wrap="square" rtlCol="0">
                <a:spAutoFit/>
              </a:bodyPr>
              <a:lstStyle/>
              <a:p>
                <a:pPr algn="ctr"/>
                <a:r>
                  <a:rPr lang="en-US" altLang="zh-CN" sz="4400">
                    <a:ln w="0">
                      <a:solidFill>
                        <a:schemeClr val="bg1"/>
                      </a:solidFill>
                    </a:ln>
                    <a:solidFill>
                      <a:schemeClr val="tx1">
                        <a:lumMod val="75000"/>
                        <a:lumOff val="25000"/>
                      </a:schemeClr>
                    </a:solidFill>
                    <a:effectLst/>
                    <a:latin typeface="Impact" charset="0"/>
                    <a:cs typeface="Impact" charset="0"/>
                  </a:rPr>
                  <a:t> Natural language processing </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natural language processing </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51</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2532770" y="1733817"/>
            <a:ext cx="4572000" cy="368300"/>
          </a:xfrm>
          <a:prstGeom prst="rect">
            <a:avLst/>
          </a:prstGeom>
          <a:noFill/>
        </p:spPr>
        <p:txBody>
          <a:bodyPr wrap="square" rtlCol="0" anchor="t">
            <a:spAutoFit/>
          </a:bodyPr>
          <a:lstStyle/>
          <a:p>
            <a:r>
              <a:rPr lang="en-US" altLang="zh-CN" b="1" dirty="0"/>
              <a:t>Language model</a:t>
            </a:r>
            <a:r>
              <a:rPr lang="zh-CN" altLang="en-US" b="1" dirty="0"/>
              <a:t> </a:t>
            </a:r>
          </a:p>
        </p:txBody>
      </p:sp>
      <p:sp>
        <p:nvSpPr>
          <p:cNvPr id="10" name="文本框 9"/>
          <p:cNvSpPr txBox="1"/>
          <p:nvPr/>
        </p:nvSpPr>
        <p:spPr>
          <a:xfrm>
            <a:off x="2532770" y="2041186"/>
            <a:ext cx="6611230" cy="1815882"/>
          </a:xfrm>
          <a:prstGeom prst="rect">
            <a:avLst/>
          </a:prstGeom>
          <a:noFill/>
        </p:spPr>
        <p:txBody>
          <a:bodyPr wrap="square" rtlCol="0">
            <a:spAutoFit/>
          </a:bodyPr>
          <a:lstStyle/>
          <a:p>
            <a:r>
              <a:rPr lang="en-US" altLang="zh-CN" sz="1400" dirty="0"/>
              <a:t>Formal languages, such as Java and Python, have language models with precise definitions. </a:t>
            </a:r>
          </a:p>
          <a:p>
            <a:r>
              <a:rPr lang="en-US" altLang="zh-CN" sz="1400" dirty="0"/>
              <a:t>In Python, "print(2+2)" is a legal program, while "2)+(2 print" is not. </a:t>
            </a:r>
            <a:r>
              <a:rPr lang="en-US" altLang="zh-CN" sz="1400" dirty="0">
                <a:solidFill>
                  <a:srgbClr val="C00000"/>
                </a:solidFill>
              </a:rPr>
              <a:t>The number of legal programs is infinite, but we can describe it through grammar</a:t>
            </a:r>
            <a:r>
              <a:rPr lang="en-US" altLang="zh-CN" sz="1400" dirty="0"/>
              <a:t>.</a:t>
            </a:r>
          </a:p>
          <a:p>
            <a:r>
              <a:rPr lang="en-US" altLang="zh-CN" sz="1400" b="1" dirty="0"/>
              <a:t>Different in natural language</a:t>
            </a:r>
          </a:p>
          <a:p>
            <a:pPr marL="228600" indent="-228600">
              <a:buAutoNum type="arabicPeriod"/>
            </a:pPr>
            <a:r>
              <a:rPr lang="en-US" altLang="zh-CN" sz="1400" dirty="0"/>
              <a:t>Cannot be described as a definite set of statements</a:t>
            </a:r>
          </a:p>
          <a:p>
            <a:pPr marL="228600" indent="-228600">
              <a:buAutoNum type="arabicPeriod"/>
            </a:pPr>
            <a:r>
              <a:rPr lang="en-US" altLang="zh-CN" sz="1400" dirty="0"/>
              <a:t>Natural language also has ambiguities</a:t>
            </a:r>
          </a:p>
          <a:p>
            <a:pPr marL="228600" indent="-228600">
              <a:buAutoNum type="arabicPeriod"/>
            </a:pPr>
            <a:r>
              <a:rPr lang="en-US" altLang="zh-CN" sz="1400" dirty="0"/>
              <a:t>A model of natural language is an approximation of natural language</a:t>
            </a:r>
          </a:p>
        </p:txBody>
      </p:sp>
      <p:sp>
        <p:nvSpPr>
          <p:cNvPr id="8" name="文本框 7">
            <a:extLst>
              <a:ext uri="{FF2B5EF4-FFF2-40B4-BE49-F238E27FC236}">
                <a16:creationId xmlns:a16="http://schemas.microsoft.com/office/drawing/2014/main" id="{37489AA6-E702-4963-87DA-266350A69D63}"/>
              </a:ext>
            </a:extLst>
          </p:cNvPr>
          <p:cNvSpPr txBox="1"/>
          <p:nvPr/>
        </p:nvSpPr>
        <p:spPr>
          <a:xfrm>
            <a:off x="245979" y="3971174"/>
            <a:ext cx="8652042" cy="646331"/>
          </a:xfrm>
          <a:prstGeom prst="rect">
            <a:avLst/>
          </a:prstGeom>
          <a:noFill/>
        </p:spPr>
        <p:txBody>
          <a:bodyPr wrap="square">
            <a:spAutoFit/>
          </a:bodyPr>
          <a:lstStyle/>
          <a:p>
            <a:r>
              <a:rPr lang="en-US" altLang="zh-CN" sz="1200" b="0" i="0" dirty="0">
                <a:solidFill>
                  <a:srgbClr val="0D0D0D"/>
                </a:solidFill>
                <a:effectLst/>
                <a:latin typeface="Söhne"/>
              </a:rPr>
              <a:t>Turing test: When the tester and the person being tested (a person and a machine) are separated, the tester asks random questions to the person being tested through some device (such as a keyboard). After multiple tests, </a:t>
            </a:r>
            <a:r>
              <a:rPr lang="en-US" altLang="zh-CN" sz="1200" b="0" i="0" dirty="0">
                <a:solidFill>
                  <a:srgbClr val="C00000"/>
                </a:solidFill>
                <a:effectLst/>
                <a:latin typeface="Söhne"/>
              </a:rPr>
              <a:t>if the machine allows each tester to make more than 30% misjudgments on average, then the machine is considered to have human intelligence.</a:t>
            </a:r>
            <a:endParaRPr lang="zh-CN" altLang="en-US" sz="1200" dirty="0">
              <a:solidFill>
                <a:srgbClr val="C00000"/>
              </a:solidFill>
            </a:endParaRPr>
          </a:p>
        </p:txBody>
      </p:sp>
      <p:sp>
        <p:nvSpPr>
          <p:cNvPr id="11" name="文本框 10">
            <a:extLst>
              <a:ext uri="{FF2B5EF4-FFF2-40B4-BE49-F238E27FC236}">
                <a16:creationId xmlns:a16="http://schemas.microsoft.com/office/drawing/2014/main" id="{2B3971D2-EF93-42FC-837B-BAF046054DD5}"/>
              </a:ext>
            </a:extLst>
          </p:cNvPr>
          <p:cNvSpPr txBox="1"/>
          <p:nvPr/>
        </p:nvSpPr>
        <p:spPr>
          <a:xfrm>
            <a:off x="2511381" y="1196881"/>
            <a:ext cx="6386639" cy="646331"/>
          </a:xfrm>
          <a:prstGeom prst="rect">
            <a:avLst/>
          </a:prstGeom>
          <a:noFill/>
        </p:spPr>
        <p:txBody>
          <a:bodyPr wrap="square">
            <a:spAutoFit/>
          </a:bodyPr>
          <a:lstStyle/>
          <a:p>
            <a:r>
              <a:rPr lang="en-US" altLang="zh-CN" sz="1800" b="1" dirty="0">
                <a:effectLst/>
                <a:ea typeface="SimSun" panose="02010600030101010101" pitchFamily="2" charset="-122"/>
                <a:cs typeface="Times New Roman" panose="02020603050405020304" pitchFamily="18" charset="0"/>
              </a:rPr>
              <a:t>Information retrieval tasks</a:t>
            </a:r>
            <a:r>
              <a:rPr lang="en-US" altLang="zh-CN" sz="1800" dirty="0">
                <a:effectLst/>
                <a:ea typeface="SimSun" panose="02010600030101010101" pitchFamily="2" charset="-122"/>
                <a:cs typeface="Times New Roman" panose="02020603050405020304" pitchFamily="18" charset="0"/>
              </a:rPr>
              <a:t>: text classification, information retrieval, and information extraction</a:t>
            </a:r>
            <a:endParaRPr lang="zh-CN" altLang="en-US" dirty="0"/>
          </a:p>
        </p:txBody>
      </p:sp>
      <p:pic>
        <p:nvPicPr>
          <p:cNvPr id="12" name="videoplayback">
            <a:hlinkClick r:id="" action="ppaction://media"/>
            <a:extLst>
              <a:ext uri="{FF2B5EF4-FFF2-40B4-BE49-F238E27FC236}">
                <a16:creationId xmlns:a16="http://schemas.microsoft.com/office/drawing/2014/main" id="{D33E692F-3831-4298-9DA5-F872CA4AF2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473" y="1573575"/>
            <a:ext cx="2258456" cy="137555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174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52</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6"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natural language processing </a:t>
            </a:r>
          </a:p>
        </p:txBody>
      </p:sp>
      <p:sp>
        <p:nvSpPr>
          <p:cNvPr id="7" name="文本框 6"/>
          <p:cNvSpPr txBox="1"/>
          <p:nvPr/>
        </p:nvSpPr>
        <p:spPr>
          <a:xfrm>
            <a:off x="219075" y="1152525"/>
            <a:ext cx="4572000" cy="368300"/>
          </a:xfrm>
          <a:prstGeom prst="rect">
            <a:avLst/>
          </a:prstGeom>
          <a:noFill/>
        </p:spPr>
        <p:txBody>
          <a:bodyPr wrap="square" rtlCol="0" anchor="t">
            <a:spAutoFit/>
          </a:bodyPr>
          <a:lstStyle/>
          <a:p>
            <a:r>
              <a:rPr lang="en-US" altLang="zh-CN" b="1" i="1" dirty="0"/>
              <a:t>N-gram character model </a:t>
            </a:r>
            <a:endParaRPr lang="zh-CN" altLang="en-US" b="1" i="1" dirty="0"/>
          </a:p>
        </p:txBody>
      </p:sp>
      <p:sp>
        <p:nvSpPr>
          <p:cNvPr id="8" name="文本框 7"/>
          <p:cNvSpPr txBox="1"/>
          <p:nvPr/>
        </p:nvSpPr>
        <p:spPr>
          <a:xfrm>
            <a:off x="385445" y="1520825"/>
            <a:ext cx="8575675" cy="271549"/>
          </a:xfrm>
          <a:prstGeom prst="rect">
            <a:avLst/>
          </a:prstGeom>
          <a:noFill/>
        </p:spPr>
        <p:txBody>
          <a:bodyPr wrap="square" rtlCol="0" anchor="t">
            <a:spAutoFit/>
          </a:bodyPr>
          <a:lstStyle/>
          <a:p>
            <a:pPr>
              <a:lnSpc>
                <a:spcPct val="130000"/>
              </a:lnSpc>
            </a:pPr>
            <a:r>
              <a:rPr lang="en-US" altLang="zh-CN" sz="1000" i="1" dirty="0"/>
              <a:t>A sequence of length n we call an n-gram. The probability distribution over a sequence of n characters becomes the n-gram character model.</a:t>
            </a:r>
          </a:p>
        </p:txBody>
      </p:sp>
      <p:sp>
        <p:nvSpPr>
          <p:cNvPr id="9" name="文本框 8"/>
          <p:cNvSpPr txBox="1"/>
          <p:nvPr/>
        </p:nvSpPr>
        <p:spPr>
          <a:xfrm>
            <a:off x="219075" y="2006794"/>
            <a:ext cx="4572000" cy="368300"/>
          </a:xfrm>
          <a:prstGeom prst="rect">
            <a:avLst/>
          </a:prstGeom>
          <a:noFill/>
        </p:spPr>
        <p:txBody>
          <a:bodyPr wrap="square" rtlCol="0" anchor="t">
            <a:spAutoFit/>
          </a:bodyPr>
          <a:lstStyle/>
          <a:p>
            <a:r>
              <a:rPr lang="en-US" altLang="zh-CN" b="1" i="1" dirty="0"/>
              <a:t>Smoothing of the n-gram model</a:t>
            </a:r>
            <a:endParaRPr lang="zh-CN" altLang="en-US" b="1" i="1" dirty="0"/>
          </a:p>
        </p:txBody>
      </p:sp>
      <p:sp>
        <p:nvSpPr>
          <p:cNvPr id="10" name="文本框 9"/>
          <p:cNvSpPr txBox="1"/>
          <p:nvPr/>
        </p:nvSpPr>
        <p:spPr>
          <a:xfrm>
            <a:off x="384904" y="2360490"/>
            <a:ext cx="8289724" cy="498534"/>
          </a:xfrm>
          <a:prstGeom prst="rect">
            <a:avLst/>
          </a:prstGeom>
          <a:noFill/>
        </p:spPr>
        <p:txBody>
          <a:bodyPr wrap="square" rtlCol="0" anchor="t">
            <a:spAutoFit/>
          </a:bodyPr>
          <a:lstStyle/>
          <a:p>
            <a:pPr>
              <a:lnSpc>
                <a:spcPct val="140000"/>
              </a:lnSpc>
            </a:pPr>
            <a:r>
              <a:rPr lang="en-US" altLang="zh-CN" sz="1000" i="1" dirty="0"/>
              <a:t>For adjusting the probability of low-frequency counts, this process needs to be smoothed. The classical smoothing methods are: Laplace smoothing, regression model, linear interpolation smoothing, etc.</a:t>
            </a:r>
            <a:endParaRPr lang="zh-CN" altLang="en-US" sz="1000" i="1" dirty="0"/>
          </a:p>
        </p:txBody>
      </p:sp>
      <p:sp>
        <p:nvSpPr>
          <p:cNvPr id="11" name="文本框 10"/>
          <p:cNvSpPr txBox="1"/>
          <p:nvPr/>
        </p:nvSpPr>
        <p:spPr>
          <a:xfrm>
            <a:off x="219075" y="2844420"/>
            <a:ext cx="4572000" cy="368300"/>
          </a:xfrm>
          <a:prstGeom prst="rect">
            <a:avLst/>
          </a:prstGeom>
          <a:noFill/>
        </p:spPr>
        <p:txBody>
          <a:bodyPr wrap="square" rtlCol="0" anchor="t">
            <a:spAutoFit/>
          </a:bodyPr>
          <a:lstStyle/>
          <a:p>
            <a:r>
              <a:rPr lang="en-US" altLang="zh-CN" b="1" i="1" dirty="0"/>
              <a:t>N-gram word </a:t>
            </a:r>
            <a:r>
              <a:rPr lang="zh-CN" altLang="en-US" b="1" i="1" dirty="0"/>
              <a:t>model</a:t>
            </a:r>
          </a:p>
        </p:txBody>
      </p:sp>
      <p:sp>
        <p:nvSpPr>
          <p:cNvPr id="12" name="文本框 11"/>
          <p:cNvSpPr txBox="1"/>
          <p:nvPr/>
        </p:nvSpPr>
        <p:spPr>
          <a:xfrm>
            <a:off x="384904" y="3125247"/>
            <a:ext cx="8211820" cy="954107"/>
          </a:xfrm>
          <a:prstGeom prst="rect">
            <a:avLst/>
          </a:prstGeom>
          <a:noFill/>
        </p:spPr>
        <p:txBody>
          <a:bodyPr wrap="square" rtlCol="0" anchor="t">
            <a:spAutoFit/>
          </a:bodyPr>
          <a:lstStyle/>
          <a:p>
            <a:pPr>
              <a:lnSpc>
                <a:spcPct val="140000"/>
              </a:lnSpc>
            </a:pPr>
            <a:r>
              <a:rPr lang="en-US" altLang="zh-CN" sz="1000" i="1" dirty="0"/>
              <a:t>The probability distribution over a sequence of n characters becomes the n-gram word model.</a:t>
            </a:r>
          </a:p>
          <a:p>
            <a:pPr>
              <a:lnSpc>
                <a:spcPct val="140000"/>
              </a:lnSpc>
            </a:pPr>
            <a:r>
              <a:rPr lang="en-US" altLang="zh-CN" sz="1000" i="1" dirty="0"/>
              <a:t>1-gram: logical are as are confusion a may right tries agent goal the was...</a:t>
            </a:r>
          </a:p>
          <a:p>
            <a:pPr>
              <a:lnSpc>
                <a:spcPct val="140000"/>
              </a:lnSpc>
            </a:pPr>
            <a:r>
              <a:rPr lang="en-US" altLang="zh-CN" sz="1000" i="1" dirty="0"/>
              <a:t>2-gram: systems are very similar computational approach would be represented...</a:t>
            </a:r>
          </a:p>
          <a:p>
            <a:pPr>
              <a:lnSpc>
                <a:spcPct val="140000"/>
              </a:lnSpc>
            </a:pPr>
            <a:r>
              <a:rPr lang="en-US" altLang="zh-CN" sz="1000" i="1" dirty="0"/>
              <a:t>3-gram: planning and scheduling are integrated the success of naive </a:t>
            </a:r>
            <a:r>
              <a:rPr lang="en-US" altLang="zh-CN" sz="1000" i="1" dirty="0" err="1"/>
              <a:t>bayes</a:t>
            </a:r>
            <a:r>
              <a:rPr lang="en-US" altLang="zh-CN" sz="1000" i="1" dirty="0"/>
              <a:t> model is...</a:t>
            </a:r>
            <a:endParaRPr lang="zh-CN" altLang="en-US" sz="1000" i="1"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53</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71450" y="1223645"/>
            <a:ext cx="4572000" cy="369332"/>
          </a:xfrm>
          <a:prstGeom prst="rect">
            <a:avLst/>
          </a:prstGeom>
          <a:noFill/>
        </p:spPr>
        <p:txBody>
          <a:bodyPr wrap="square" rtlCol="0" anchor="t">
            <a:spAutoFit/>
          </a:bodyPr>
          <a:lstStyle/>
          <a:p>
            <a:r>
              <a:rPr lang="en-US" altLang="zh-CN" b="1" dirty="0"/>
              <a:t>Text classification</a:t>
            </a:r>
            <a:endParaRPr lang="zh-CN" altLang="en-US" b="1" dirty="0"/>
          </a:p>
        </p:txBody>
      </p:sp>
      <p:sp>
        <p:nvSpPr>
          <p:cNvPr id="6"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natural language processing </a:t>
            </a:r>
          </a:p>
        </p:txBody>
      </p:sp>
      <p:sp>
        <p:nvSpPr>
          <p:cNvPr id="7" name="文本框 6"/>
          <p:cNvSpPr txBox="1"/>
          <p:nvPr/>
        </p:nvSpPr>
        <p:spPr>
          <a:xfrm>
            <a:off x="261619" y="1591945"/>
            <a:ext cx="8754142" cy="997196"/>
          </a:xfrm>
          <a:prstGeom prst="rect">
            <a:avLst/>
          </a:prstGeom>
          <a:noFill/>
        </p:spPr>
        <p:txBody>
          <a:bodyPr wrap="square" rtlCol="0" anchor="t">
            <a:spAutoFit/>
          </a:bodyPr>
          <a:lstStyle/>
          <a:p>
            <a:pPr>
              <a:lnSpc>
                <a:spcPct val="140000"/>
              </a:lnSpc>
            </a:pPr>
            <a:r>
              <a:rPr lang="en-US" altLang="zh-CN" sz="1400" dirty="0"/>
              <a:t>Text classification task: </a:t>
            </a:r>
            <a:r>
              <a:rPr lang="en-US" altLang="zh-CN" sz="1400" dirty="0">
                <a:solidFill>
                  <a:srgbClr val="C00000"/>
                </a:solidFill>
              </a:rPr>
              <a:t>given a text, determine which category it belongs to in a predefined set of categorie</a:t>
            </a:r>
            <a:r>
              <a:rPr lang="en-US" altLang="zh-CN" sz="1400" dirty="0"/>
              <a:t>s. Example: Language recognition and genre classification, sentiment analysis and spam detection.</a:t>
            </a:r>
          </a:p>
          <a:p>
            <a:pPr>
              <a:lnSpc>
                <a:spcPct val="140000"/>
              </a:lnSpc>
            </a:pPr>
            <a:r>
              <a:rPr lang="en-US" altLang="zh-CN" sz="1400" dirty="0"/>
              <a:t>An example for spam detection:</a:t>
            </a:r>
          </a:p>
        </p:txBody>
      </p:sp>
      <p:pic>
        <p:nvPicPr>
          <p:cNvPr id="3" name="图片 2"/>
          <p:cNvPicPr>
            <a:picLocks noChangeAspect="1"/>
          </p:cNvPicPr>
          <p:nvPr/>
        </p:nvPicPr>
        <p:blipFill>
          <a:blip r:embed="rId4"/>
          <a:stretch>
            <a:fillRect/>
          </a:stretch>
        </p:blipFill>
        <p:spPr>
          <a:xfrm>
            <a:off x="1940312" y="2634266"/>
            <a:ext cx="4888997" cy="1932509"/>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54</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71450" y="1223645"/>
            <a:ext cx="4572000" cy="368300"/>
          </a:xfrm>
          <a:prstGeom prst="rect">
            <a:avLst/>
          </a:prstGeom>
          <a:noFill/>
        </p:spPr>
        <p:txBody>
          <a:bodyPr wrap="square" rtlCol="0" anchor="t">
            <a:spAutoFit/>
          </a:bodyPr>
          <a:lstStyle/>
          <a:p>
            <a:r>
              <a:rPr lang="en-US" altLang="zh-CN" b="1" dirty="0"/>
              <a:t>Information retrieval</a:t>
            </a:r>
            <a:endParaRPr lang="zh-CN" altLang="en-US" b="1" dirty="0"/>
          </a:p>
        </p:txBody>
      </p:sp>
      <p:sp>
        <p:nvSpPr>
          <p:cNvPr id="6"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natural language processing </a:t>
            </a:r>
          </a:p>
        </p:txBody>
      </p:sp>
      <p:sp>
        <p:nvSpPr>
          <p:cNvPr id="7" name="文本框 6"/>
          <p:cNvSpPr txBox="1"/>
          <p:nvPr/>
        </p:nvSpPr>
        <p:spPr>
          <a:xfrm>
            <a:off x="261620" y="1591945"/>
            <a:ext cx="8686800" cy="2203680"/>
          </a:xfrm>
          <a:prstGeom prst="rect">
            <a:avLst/>
          </a:prstGeom>
          <a:noFill/>
        </p:spPr>
        <p:txBody>
          <a:bodyPr wrap="square" rtlCol="0" anchor="t">
            <a:spAutoFit/>
          </a:bodyPr>
          <a:lstStyle/>
          <a:p>
            <a:pPr>
              <a:lnSpc>
                <a:spcPct val="140000"/>
              </a:lnSpc>
            </a:pPr>
            <a:r>
              <a:rPr lang="en-US" altLang="zh-CN" sz="1400" dirty="0"/>
              <a:t>The task of Information retrieval (IR) is </a:t>
            </a:r>
            <a:r>
              <a:rPr lang="en-US" altLang="zh-CN" sz="1400" dirty="0">
                <a:solidFill>
                  <a:srgbClr val="C00000"/>
                </a:solidFill>
              </a:rPr>
              <a:t>to find documents that are relevant to the user's information needs</a:t>
            </a:r>
            <a:r>
              <a:rPr lang="en-US" altLang="zh-CN" sz="1400" dirty="0"/>
              <a:t>.</a:t>
            </a:r>
          </a:p>
          <a:p>
            <a:pPr>
              <a:lnSpc>
                <a:spcPct val="140000"/>
              </a:lnSpc>
            </a:pPr>
            <a:r>
              <a:rPr lang="en-US" altLang="zh-CN" sz="1400" dirty="0"/>
              <a:t>The feature of the IR system is :</a:t>
            </a:r>
          </a:p>
          <a:p>
            <a:pPr marL="342900" indent="-342900">
              <a:lnSpc>
                <a:spcPct val="140000"/>
              </a:lnSpc>
              <a:buAutoNum type="arabicPeriod"/>
            </a:pPr>
            <a:r>
              <a:rPr lang="en-US" altLang="zh-CN" sz="1400" dirty="0"/>
              <a:t>Document collections.</a:t>
            </a:r>
          </a:p>
          <a:p>
            <a:pPr marL="342900" indent="-342900">
              <a:lnSpc>
                <a:spcPct val="140000"/>
              </a:lnSpc>
              <a:buAutoNum type="arabicPeriod"/>
            </a:pPr>
            <a:r>
              <a:rPr lang="en-US" altLang="zh-CN" sz="1400" dirty="0"/>
              <a:t>A query described using a query language.</a:t>
            </a:r>
          </a:p>
          <a:p>
            <a:pPr marL="342900" indent="-342900">
              <a:lnSpc>
                <a:spcPct val="140000"/>
              </a:lnSpc>
              <a:buAutoNum type="arabicPeriod"/>
            </a:pPr>
            <a:r>
              <a:rPr lang="en-US" altLang="zh-CN" sz="1400" dirty="0"/>
              <a:t>Result collection.</a:t>
            </a:r>
          </a:p>
          <a:p>
            <a:pPr marL="342900" indent="-342900">
              <a:lnSpc>
                <a:spcPct val="140000"/>
              </a:lnSpc>
              <a:buAutoNum type="arabicPeriod"/>
            </a:pPr>
            <a:r>
              <a:rPr lang="en-US" altLang="zh-CN" sz="1400" dirty="0"/>
              <a:t>Presentation of the result collection.</a:t>
            </a:r>
          </a:p>
          <a:p>
            <a:pPr marL="342900" indent="-342900">
              <a:lnSpc>
                <a:spcPct val="140000"/>
              </a:lnSpc>
              <a:buAutoNum type="arabicPeriod"/>
            </a:pPr>
            <a:endParaRPr lang="zh-CN" altLang="en-US" sz="14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55</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171450" y="1223645"/>
            <a:ext cx="4572000" cy="368300"/>
          </a:xfrm>
          <a:prstGeom prst="rect">
            <a:avLst/>
          </a:prstGeom>
          <a:noFill/>
        </p:spPr>
        <p:txBody>
          <a:bodyPr wrap="square" rtlCol="0" anchor="t">
            <a:spAutoFit/>
          </a:bodyPr>
          <a:lstStyle/>
          <a:p>
            <a:r>
              <a:rPr lang="zh-CN" altLang="en-US" b="1"/>
              <a:t>Information extraction</a:t>
            </a:r>
          </a:p>
        </p:txBody>
      </p:sp>
      <p:sp>
        <p:nvSpPr>
          <p:cNvPr id="6"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 natural language processing </a:t>
            </a:r>
          </a:p>
        </p:txBody>
      </p:sp>
      <p:sp>
        <p:nvSpPr>
          <p:cNvPr id="7" name="文本框 6"/>
          <p:cNvSpPr txBox="1"/>
          <p:nvPr/>
        </p:nvSpPr>
        <p:spPr>
          <a:xfrm>
            <a:off x="261620" y="1591945"/>
            <a:ext cx="8686800" cy="1867499"/>
          </a:xfrm>
          <a:prstGeom prst="rect">
            <a:avLst/>
          </a:prstGeom>
          <a:noFill/>
        </p:spPr>
        <p:txBody>
          <a:bodyPr wrap="square" rtlCol="0" anchor="t">
            <a:spAutoFit/>
          </a:bodyPr>
          <a:lstStyle/>
          <a:p>
            <a:pPr>
              <a:lnSpc>
                <a:spcPct val="140000"/>
              </a:lnSpc>
            </a:pPr>
            <a:r>
              <a:rPr lang="en-US" altLang="zh-CN" sz="1400" dirty="0"/>
              <a:t>Information extraction is a process of browsing text to obtain specific classes of objects and the relationships between objects. </a:t>
            </a:r>
          </a:p>
          <a:p>
            <a:pPr>
              <a:lnSpc>
                <a:spcPct val="140000"/>
              </a:lnSpc>
            </a:pPr>
            <a:r>
              <a:rPr lang="en-US" altLang="zh-CN" sz="1400" dirty="0"/>
              <a:t>Typical tasks include </a:t>
            </a:r>
            <a:r>
              <a:rPr lang="en-US" altLang="zh-CN" sz="1400" dirty="0">
                <a:solidFill>
                  <a:srgbClr val="C00000"/>
                </a:solidFill>
              </a:rPr>
              <a:t>extracting address instance information from web pages to obtain the contents of database fields such as street names, city names, state names, and zip codes</a:t>
            </a:r>
            <a:r>
              <a:rPr lang="en-US" altLang="zh-CN" sz="1400" dirty="0"/>
              <a:t>, </a:t>
            </a:r>
            <a:r>
              <a:rPr lang="en-US" altLang="zh-CN" sz="1400" dirty="0">
                <a:solidFill>
                  <a:srgbClr val="C00000"/>
                </a:solidFill>
              </a:rPr>
              <a:t>and extracting storm information from weather reports to obtain the contents of database fields such as temperature, wind speed, and rainfall</a:t>
            </a:r>
            <a:r>
              <a:rPr lang="en-US" altLang="zh-CN" sz="1400" dirty="0"/>
              <a:t>. </a:t>
            </a:r>
            <a:endParaRPr lang="zh-CN" altLang="en-US" sz="14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0" y="1795510"/>
            <a:ext cx="9144000" cy="1716593"/>
            <a:chOff x="0" y="2828"/>
            <a:chExt cx="14400" cy="2703"/>
          </a:xfrm>
        </p:grpSpPr>
        <p:grpSp>
          <p:nvGrpSpPr>
            <p:cNvPr id="9" name="组合 8"/>
            <p:cNvGrpSpPr/>
            <p:nvPr/>
          </p:nvGrpSpPr>
          <p:grpSpPr>
            <a:xfrm>
              <a:off x="0" y="2828"/>
              <a:ext cx="14400" cy="2703"/>
              <a:chOff x="0" y="3163"/>
              <a:chExt cx="19201" cy="4475"/>
            </a:xfrm>
          </p:grpSpPr>
          <p:sp>
            <p:nvSpPr>
              <p:cNvPr id="40" name="矩形 39"/>
              <p:cNvSpPr/>
              <p:nvPr/>
            </p:nvSpPr>
            <p:spPr>
              <a:xfrm>
                <a:off x="0" y="3163"/>
                <a:ext cx="19201" cy="4475"/>
              </a:xfrm>
              <a:prstGeom prst="rect">
                <a:avLst/>
              </a:prstGeom>
              <a:solidFill>
                <a:srgbClr val="A4B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2" name="文本框 21"/>
              <p:cNvSpPr txBox="1"/>
              <p:nvPr/>
            </p:nvSpPr>
            <p:spPr>
              <a:xfrm>
                <a:off x="626" y="4398"/>
                <a:ext cx="17010" cy="2003"/>
              </a:xfrm>
              <a:prstGeom prst="rect">
                <a:avLst/>
              </a:prstGeom>
              <a:noFill/>
            </p:spPr>
            <p:txBody>
              <a:bodyPr wrap="square" rtlCol="0">
                <a:spAutoFit/>
              </a:bodyPr>
              <a:lstStyle/>
              <a:p>
                <a:pPr algn="ctr"/>
                <a:r>
                  <a:rPr lang="en-US" altLang="zh-CN" sz="4400">
                    <a:ln w="0">
                      <a:solidFill>
                        <a:schemeClr val="bg1"/>
                      </a:solidFill>
                    </a:ln>
                    <a:solidFill>
                      <a:schemeClr val="tx1">
                        <a:lumMod val="75000"/>
                        <a:lumOff val="25000"/>
                      </a:schemeClr>
                    </a:solidFill>
                    <a:effectLst/>
                    <a:latin typeface="Impact" charset="0"/>
                    <a:cs typeface="Impact" charset="0"/>
                  </a:rPr>
                  <a:t> Perception</a:t>
                </a:r>
              </a:p>
            </p:txBody>
          </p:sp>
        </p:grpSp>
        <p:sp>
          <p:nvSpPr>
            <p:cNvPr id="3" name="文本框 2"/>
            <p:cNvSpPr txBox="1"/>
            <p:nvPr/>
          </p:nvSpPr>
          <p:spPr>
            <a:xfrm>
              <a:off x="5300" y="3577"/>
              <a:ext cx="378" cy="580"/>
            </a:xfrm>
            <a:prstGeom prst="rect">
              <a:avLst/>
            </a:prstGeom>
            <a:noFill/>
          </p:spPr>
          <p:txBody>
            <a:bodyPr wrap="none" rtlCol="0" anchor="t">
              <a:spAutoFit/>
            </a:bodyPr>
            <a:lstStyle/>
            <a:p>
              <a:r>
                <a:rPr lang="en-US" altLang="zh-CN" dirty="0">
                  <a:latin typeface="Times New Roman" pitchFamily="18" charset="0"/>
                  <a:ea typeface="微软雅黑" pitchFamily="34" charset="-122"/>
                  <a:cs typeface="Times New Roman" pitchFamily="18" charset="0"/>
                  <a:sym typeface="+mn-ea"/>
                </a:rPr>
                <a:t> </a:t>
              </a: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A64B9A-6307-4D94-B294-C6BA3C534D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49037" y="3326762"/>
            <a:ext cx="2858392" cy="1295306"/>
          </a:xfrm>
          <a:prstGeom prst="rect">
            <a:avLst/>
          </a:prstGeom>
        </p:spPr>
      </p:pic>
      <p:sp>
        <p:nvSpPr>
          <p:cNvPr id="19458" name="标题 1"/>
          <p:cNvSpPr>
            <a:spLocks noGrp="1"/>
          </p:cNvSpPr>
          <p:nvPr>
            <p:ph type="title"/>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Perception</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grpSp>
        <p:nvGrpSpPr>
          <p:cNvPr id="10" name="组合 9"/>
          <p:cNvGrpSpPr/>
          <p:nvPr/>
        </p:nvGrpSpPr>
        <p:grpSpPr>
          <a:xfrm>
            <a:off x="527685" y="1428115"/>
            <a:ext cx="8218170" cy="2490470"/>
            <a:chOff x="831" y="2791"/>
            <a:chExt cx="12942" cy="3922"/>
          </a:xfrm>
          <a:noFill/>
        </p:grpSpPr>
        <p:grpSp>
          <p:nvGrpSpPr>
            <p:cNvPr id="6" name="组合 5"/>
            <p:cNvGrpSpPr/>
            <p:nvPr>
              <p:custDataLst>
                <p:tags r:id="rId1"/>
              </p:custDataLst>
            </p:nvPr>
          </p:nvGrpSpPr>
          <p:grpSpPr>
            <a:xfrm>
              <a:off x="831" y="2791"/>
              <a:ext cx="12942" cy="3922"/>
              <a:chOff x="831" y="2791"/>
              <a:chExt cx="12942" cy="3922"/>
            </a:xfrm>
            <a:grpFill/>
          </p:grpSpPr>
          <p:sp>
            <p:nvSpPr>
              <p:cNvPr id="7" name="矩形 6"/>
              <p:cNvSpPr/>
              <p:nvPr>
                <p:custDataLst>
                  <p:tags r:id="rId3"/>
                </p:custDataLst>
              </p:nvPr>
            </p:nvSpPr>
            <p:spPr>
              <a:xfrm>
                <a:off x="1147" y="2791"/>
                <a:ext cx="12626" cy="3922"/>
              </a:xfrm>
              <a:prstGeom prst="rect">
                <a:avLst/>
              </a:prstGeom>
              <a:grpFill/>
              <a:ln w="22225">
                <a:solidFill>
                  <a:schemeClr val="tx1">
                    <a:lumMod val="75000"/>
                    <a:lumOff val="25000"/>
                  </a:schemeClr>
                </a:solidFill>
              </a:ln>
              <a:effectLst>
                <a:outerShdw dist="38100" dir="27000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custDataLst>
                  <p:tags r:id="rId4"/>
                </p:custDataLst>
              </p:nvPr>
            </p:nvGrpSpPr>
            <p:grpSpPr>
              <a:xfrm>
                <a:off x="831" y="3321"/>
                <a:ext cx="644" cy="745"/>
                <a:chOff x="2636582" y="2559050"/>
                <a:chExt cx="409098" cy="473075"/>
              </a:xfrm>
              <a:grpFill/>
            </p:grpSpPr>
            <p:sp>
              <p:nvSpPr>
                <p:cNvPr id="12" name="矩形 11"/>
                <p:cNvSpPr/>
                <p:nvPr>
                  <p:custDataLst>
                    <p:tags r:id="rId5"/>
                  </p:custDataLst>
                </p:nvPr>
              </p:nvSpPr>
              <p:spPr>
                <a:xfrm>
                  <a:off x="2826543" y="2559050"/>
                  <a:ext cx="219137" cy="473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ImportSvg_636983900241446251"/>
                <p:cNvSpPr/>
                <p:nvPr>
                  <p:custDataLst>
                    <p:tags r:id="rId6"/>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9" name="Title 6"/>
            <p:cNvSpPr txBox="1"/>
            <p:nvPr>
              <p:custDataLst>
                <p:tags r:id="rId2"/>
              </p:custDataLst>
            </p:nvPr>
          </p:nvSpPr>
          <p:spPr>
            <a:xfrm>
              <a:off x="1902" y="3185"/>
              <a:ext cx="11117" cy="3103"/>
            </a:xfrm>
            <a:prstGeom prst="rect">
              <a:avLst/>
            </a:prstGeom>
            <a:grpFill/>
            <a:ln w="3175">
              <a:noFill/>
              <a:prstDash val="dash"/>
            </a:ln>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lvl="0">
                <a:lnSpc>
                  <a:spcPct val="130000"/>
                </a:lnSpc>
                <a:spcBef>
                  <a:spcPts val="800"/>
                </a:spcBef>
                <a:buSzPct val="100000"/>
                <a:buFont typeface="+mj-lt"/>
              </a:pPr>
              <a:r>
                <a:rPr lang="en-US" altLang="zh-CN" sz="1200" spc="160" dirty="0">
                  <a:ln w="3175">
                    <a:noFill/>
                    <a:prstDash val="dash"/>
                  </a:ln>
                  <a:solidFill>
                    <a:srgbClr val="C00000"/>
                  </a:solidFill>
                  <a:latin typeface="微软雅黑" pitchFamily="34" charset="-122"/>
                  <a:ea typeface="微软雅黑" pitchFamily="34" charset="-122"/>
                  <a:cs typeface="微软雅黑" pitchFamily="34" charset="-122"/>
                  <a:sym typeface="+mn-ea"/>
                </a:rPr>
                <a:t>Perception provides Agents with information about the world they live in by interpreting the responses of sensors</a:t>
              </a:r>
              <a:r>
                <a:rPr lang="en-US" altLang="zh-CN" sz="1200" spc="160" dirty="0">
                  <a:ln w="3175">
                    <a:noFill/>
                    <a:prstDash val="dash"/>
                  </a:ln>
                  <a:latin typeface="微软雅黑" pitchFamily="34" charset="-122"/>
                  <a:ea typeface="微软雅黑" pitchFamily="34" charset="-122"/>
                  <a:cs typeface="微软雅黑" pitchFamily="34" charset="-122"/>
                  <a:sym typeface="+mn-ea"/>
                </a:rPr>
                <a:t>. Sensors measure some aspect of the environment in the form of input that can be used in Agent programs. A sensor can be as simple as a switch that outputs a bit to indicate on or off. </a:t>
              </a:r>
              <a:r>
                <a:rPr lang="en-US" altLang="zh-CN" sz="1200" spc="160" dirty="0">
                  <a:ln w="3175">
                    <a:noFill/>
                    <a:prstDash val="dash"/>
                  </a:ln>
                  <a:solidFill>
                    <a:srgbClr val="C00000"/>
                  </a:solidFill>
                  <a:latin typeface="微软雅黑" pitchFamily="34" charset="-122"/>
                  <a:ea typeface="微软雅黑" pitchFamily="34" charset="-122"/>
                  <a:cs typeface="微软雅黑" pitchFamily="34" charset="-122"/>
                  <a:sym typeface="+mn-ea"/>
                </a:rPr>
                <a:t>Some robots can perform active sensing</a:t>
              </a:r>
              <a:r>
                <a:rPr lang="en-US" altLang="zh-CN" sz="1200" spc="160" dirty="0">
                  <a:ln w="3175">
                    <a:noFill/>
                    <a:prstDash val="dash"/>
                  </a:ln>
                  <a:latin typeface="微软雅黑" pitchFamily="34" charset="-122"/>
                  <a:ea typeface="微软雅黑" pitchFamily="34" charset="-122"/>
                  <a:cs typeface="微软雅黑" pitchFamily="34" charset="-122"/>
                  <a:sym typeface="+mn-ea"/>
                </a:rPr>
                <a:t>, meaning that they emit a signal, such as a radar signal or ultrasound, and then sense the signal reflected back from the environment. Here, we will focus on one form of sensing: </a:t>
              </a:r>
              <a:r>
                <a:rPr lang="en-US" altLang="zh-CN" sz="1200" b="1" spc="160" dirty="0">
                  <a:ln w="3175">
                    <a:noFill/>
                    <a:prstDash val="dash"/>
                  </a:ln>
                  <a:solidFill>
                    <a:srgbClr val="C00000"/>
                  </a:solidFill>
                  <a:latin typeface="微软雅黑" pitchFamily="34" charset="-122"/>
                  <a:ea typeface="微软雅黑" pitchFamily="34" charset="-122"/>
                  <a:cs typeface="微软雅黑" pitchFamily="34" charset="-122"/>
                  <a:sym typeface="+mn-ea"/>
                </a:rPr>
                <a:t>vision</a:t>
              </a:r>
              <a:r>
                <a:rPr lang="en-US" altLang="zh-CN" sz="1200" spc="160" dirty="0">
                  <a:ln w="3175">
                    <a:noFill/>
                    <a:prstDash val="dash"/>
                  </a:ln>
                  <a:latin typeface="微软雅黑" pitchFamily="34" charset="-122"/>
                  <a:ea typeface="微软雅黑" pitchFamily="34" charset="-122"/>
                  <a:cs typeface="微软雅黑" pitchFamily="34" charset="-122"/>
                  <a:sym typeface="+mn-ea"/>
                </a:rPr>
                <a:t>.</a:t>
              </a:r>
              <a:endParaRPr lang="zh-CN" altLang="en-US" sz="1200" spc="160" dirty="0">
                <a:ln w="3175">
                  <a:noFill/>
                  <a:prstDash val="dash"/>
                </a:ln>
                <a:solidFill>
                  <a:schemeClr val="tx1"/>
                </a:solidFill>
                <a:uFillTx/>
                <a:latin typeface="微软雅黑" pitchFamily="34" charset="-122"/>
                <a:ea typeface="微软雅黑" pitchFamily="34" charset="-122"/>
                <a:cs typeface="微软雅黑" pitchFamily="34" charset="-122"/>
                <a:sym typeface="+mn-ea"/>
              </a:endParaRPr>
            </a:p>
          </p:txBody>
        </p:sp>
      </p:grpSp>
      <p:sp>
        <p:nvSpPr>
          <p:cNvPr id="14" name="文本框 13">
            <a:extLst>
              <a:ext uri="{FF2B5EF4-FFF2-40B4-BE49-F238E27FC236}">
                <a16:creationId xmlns:a16="http://schemas.microsoft.com/office/drawing/2014/main" id="{38958F3E-CBA7-4EA9-A150-CAEFAB4B03A2}"/>
              </a:ext>
            </a:extLst>
          </p:cNvPr>
          <p:cNvSpPr txBox="1"/>
          <p:nvPr/>
        </p:nvSpPr>
        <p:spPr>
          <a:xfrm>
            <a:off x="333691" y="4036612"/>
            <a:ext cx="5522545" cy="646331"/>
          </a:xfrm>
          <a:prstGeom prst="rect">
            <a:avLst/>
          </a:prstGeom>
          <a:noFill/>
        </p:spPr>
        <p:txBody>
          <a:bodyPr wrap="square">
            <a:spAutoFit/>
          </a:bodyPr>
          <a:lstStyle/>
          <a:p>
            <a:r>
              <a:rPr lang="en-US" altLang="zh-CN" sz="1200" dirty="0"/>
              <a:t>Corresponding to visual perception, there are three main image processing techniques: </a:t>
            </a:r>
            <a:r>
              <a:rPr lang="en-US" altLang="zh-CN" sz="1200" dirty="0">
                <a:solidFill>
                  <a:srgbClr val="C00000"/>
                </a:solidFill>
              </a:rPr>
              <a:t>edge detection, texture analysis, and optical flow computation</a:t>
            </a:r>
            <a:r>
              <a:rPr lang="en-US" altLang="zh-CN" sz="1200" dirty="0"/>
              <a:t>, </a:t>
            </a:r>
            <a:r>
              <a:rPr lang="en-US" altLang="zh-CN" sz="1200" b="1" dirty="0">
                <a:solidFill>
                  <a:srgbClr val="C00000"/>
                </a:solidFill>
              </a:rPr>
              <a:t>which support agents in image segmentation.</a:t>
            </a:r>
            <a:endParaRPr lang="zh-CN" altLang="en-US" sz="1200" b="1" dirty="0">
              <a:solidFill>
                <a:srgbClr val="C0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313690" y="1033145"/>
            <a:ext cx="4572000" cy="368300"/>
          </a:xfrm>
          <a:prstGeom prst="rect">
            <a:avLst/>
          </a:prstGeom>
          <a:noFill/>
        </p:spPr>
        <p:txBody>
          <a:bodyPr wrap="square" rtlCol="0" anchor="t">
            <a:spAutoFit/>
          </a:bodyPr>
          <a:lstStyle/>
          <a:p>
            <a:r>
              <a:rPr lang="en-US" altLang="zh-CN" b="1"/>
              <a:t>E</a:t>
            </a:r>
            <a:r>
              <a:rPr lang="zh-CN" altLang="en-US" b="1"/>
              <a:t>dge detection </a:t>
            </a:r>
          </a:p>
        </p:txBody>
      </p:sp>
      <p:sp>
        <p:nvSpPr>
          <p:cNvPr id="3" name="文本框 2"/>
          <p:cNvSpPr txBox="1"/>
          <p:nvPr/>
        </p:nvSpPr>
        <p:spPr>
          <a:xfrm>
            <a:off x="587375" y="1355090"/>
            <a:ext cx="7758430" cy="995045"/>
          </a:xfrm>
          <a:prstGeom prst="rect">
            <a:avLst/>
          </a:prstGeom>
          <a:noFill/>
        </p:spPr>
        <p:txBody>
          <a:bodyPr wrap="square" rtlCol="0" anchor="t">
            <a:spAutoFit/>
          </a:bodyPr>
          <a:lstStyle/>
          <a:p>
            <a:pPr>
              <a:lnSpc>
                <a:spcPct val="140000"/>
              </a:lnSpc>
            </a:pPr>
            <a:r>
              <a:rPr lang="zh-CN" altLang="en-US" sz="1400" dirty="0">
                <a:solidFill>
                  <a:srgbClr val="C00000"/>
                </a:solidFill>
              </a:rPr>
              <a:t>Eges are straight or curved segments in an image with "significant" changes in the image brightness through the edges</a:t>
            </a:r>
            <a:r>
              <a:rPr lang="zh-CN" altLang="en-US" sz="1400" dirty="0"/>
              <a:t>. The goal of edge detection is to abstract a large, megabytes byte of image data to form a more compact and abstract representation</a:t>
            </a:r>
          </a:p>
        </p:txBody>
      </p:sp>
      <p:pic>
        <p:nvPicPr>
          <p:cNvPr id="6" name="图片 5"/>
          <p:cNvPicPr>
            <a:picLocks noChangeAspect="1"/>
          </p:cNvPicPr>
          <p:nvPr/>
        </p:nvPicPr>
        <p:blipFill>
          <a:blip r:embed="rId4"/>
          <a:stretch>
            <a:fillRect/>
          </a:stretch>
        </p:blipFill>
        <p:spPr>
          <a:xfrm>
            <a:off x="1240448" y="2459339"/>
            <a:ext cx="3980247" cy="1917581"/>
          </a:xfrm>
          <a:prstGeom prst="rect">
            <a:avLst/>
          </a:prstGeom>
        </p:spPr>
      </p:pic>
      <p:sp>
        <p:nvSpPr>
          <p:cNvPr id="9"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Perception</a:t>
            </a:r>
          </a:p>
        </p:txBody>
      </p:sp>
      <p:pic>
        <p:nvPicPr>
          <p:cNvPr id="8" name="图片 7">
            <a:extLst>
              <a:ext uri="{FF2B5EF4-FFF2-40B4-BE49-F238E27FC236}">
                <a16:creationId xmlns:a16="http://schemas.microsoft.com/office/drawing/2014/main" id="{4F42AAA9-C3C1-49DD-99A6-BA5815E441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8723" y="2020602"/>
            <a:ext cx="2717940" cy="265126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59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313690" y="1033145"/>
            <a:ext cx="4572000" cy="368300"/>
          </a:xfrm>
          <a:prstGeom prst="rect">
            <a:avLst/>
          </a:prstGeom>
          <a:noFill/>
        </p:spPr>
        <p:txBody>
          <a:bodyPr wrap="square" rtlCol="0" anchor="t">
            <a:spAutoFit/>
          </a:bodyPr>
          <a:lstStyle/>
          <a:p>
            <a:r>
              <a:rPr lang="en-US" altLang="zh-CN" b="1" dirty="0"/>
              <a:t>Texture and optic flow </a:t>
            </a:r>
            <a:endParaRPr lang="zh-CN" altLang="en-US" b="1" dirty="0"/>
          </a:p>
        </p:txBody>
      </p:sp>
      <p:sp>
        <p:nvSpPr>
          <p:cNvPr id="9"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Perception</a:t>
            </a:r>
          </a:p>
        </p:txBody>
      </p:sp>
      <p:pic>
        <p:nvPicPr>
          <p:cNvPr id="7" name="图片 6"/>
          <p:cNvPicPr>
            <a:picLocks noChangeAspect="1"/>
          </p:cNvPicPr>
          <p:nvPr/>
        </p:nvPicPr>
        <p:blipFill>
          <a:blip r:embed="rId4"/>
          <a:stretch>
            <a:fillRect/>
          </a:stretch>
        </p:blipFill>
        <p:spPr>
          <a:xfrm>
            <a:off x="313690" y="1426064"/>
            <a:ext cx="3191750" cy="1665261"/>
          </a:xfrm>
          <a:prstGeom prst="rect">
            <a:avLst/>
          </a:prstGeom>
        </p:spPr>
      </p:pic>
      <p:pic>
        <p:nvPicPr>
          <p:cNvPr id="8" name="图片 7"/>
          <p:cNvPicPr>
            <a:picLocks noChangeAspect="1"/>
          </p:cNvPicPr>
          <p:nvPr/>
        </p:nvPicPr>
        <p:blipFill>
          <a:blip r:embed="rId5"/>
          <a:stretch>
            <a:fillRect/>
          </a:stretch>
        </p:blipFill>
        <p:spPr>
          <a:xfrm>
            <a:off x="3907152" y="1426064"/>
            <a:ext cx="4949511" cy="1715522"/>
          </a:xfrm>
          <a:prstGeom prst="rect">
            <a:avLst/>
          </a:prstGeom>
        </p:spPr>
      </p:pic>
      <p:sp>
        <p:nvSpPr>
          <p:cNvPr id="11" name="矩形 10"/>
          <p:cNvSpPr/>
          <p:nvPr/>
        </p:nvSpPr>
        <p:spPr>
          <a:xfrm>
            <a:off x="476220" y="3367668"/>
            <a:ext cx="2975082" cy="738664"/>
          </a:xfrm>
          <a:prstGeom prst="rect">
            <a:avLst/>
          </a:prstGeom>
        </p:spPr>
        <p:txBody>
          <a:bodyPr wrap="square">
            <a:spAutoFit/>
          </a:bodyPr>
          <a:lstStyle/>
          <a:p>
            <a:r>
              <a:rPr lang="zh-CN" altLang="en-US" sz="1400" dirty="0"/>
              <a:t>Texture</a:t>
            </a:r>
            <a:r>
              <a:rPr lang="zh-CN" altLang="en-US" sz="1400" dirty="0">
                <a:solidFill>
                  <a:srgbClr val="C00000"/>
                </a:solidFill>
              </a:rPr>
              <a:t>, refers to patterns that recur on the surface space and can be perceived visually</a:t>
            </a:r>
            <a:r>
              <a:rPr lang="zh-CN" altLang="en-US" sz="1400" dirty="0"/>
              <a:t>.</a:t>
            </a:r>
          </a:p>
        </p:txBody>
      </p:sp>
      <p:sp>
        <p:nvSpPr>
          <p:cNvPr id="12" name="矩形 11"/>
          <p:cNvSpPr/>
          <p:nvPr/>
        </p:nvSpPr>
        <p:spPr>
          <a:xfrm>
            <a:off x="3907151" y="3347029"/>
            <a:ext cx="4949511" cy="954107"/>
          </a:xfrm>
          <a:prstGeom prst="rect">
            <a:avLst/>
          </a:prstGeom>
        </p:spPr>
        <p:txBody>
          <a:bodyPr wrap="square">
            <a:spAutoFit/>
          </a:bodyPr>
          <a:lstStyle/>
          <a:p>
            <a:r>
              <a:rPr lang="zh-CN" altLang="en-US" sz="1400" dirty="0"/>
              <a:t>Optical flow</a:t>
            </a:r>
            <a:r>
              <a:rPr lang="en-US" altLang="zh-CN" sz="1400" dirty="0"/>
              <a:t>,</a:t>
            </a:r>
            <a:r>
              <a:rPr lang="zh-CN" altLang="en-US" sz="1400" dirty="0"/>
              <a:t> </a:t>
            </a:r>
            <a:r>
              <a:rPr lang="zh-CN" altLang="en-US" sz="1400" dirty="0">
                <a:solidFill>
                  <a:srgbClr val="C00000"/>
                </a:solidFill>
              </a:rPr>
              <a:t>describes a video sequence in which an object in the image is moving or our camera is moving relative to the object</a:t>
            </a:r>
            <a:r>
              <a:rPr lang="zh-CN" altLang="en-US" sz="1400" dirty="0"/>
              <a:t>, and the resulting apparent motion in the image is called optical flow.</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we talk about when we talk about AI</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6</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0" name="矩形 1"/>
          <p:cNvSpPr/>
          <p:nvPr/>
        </p:nvSpPr>
        <p:spPr bwMode="auto">
          <a:xfrm>
            <a:off x="164308" y="3531397"/>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a:spcBef>
                <a:spcPct val="0"/>
              </a:spcBef>
              <a:buClrTx/>
              <a:buFontTx/>
              <a:buNone/>
            </a:pPr>
            <a:r>
              <a:rPr lang="en-US" altLang="zh-CN" sz="1400" dirty="0"/>
              <a:t>https://medium.com/@virginiadignum/what-we-talk-about-when-we-talk-about-artificial-intelligence-13423a294160</a:t>
            </a:r>
            <a:endParaRPr lang="zh-CN" altLang="en-US" sz="1400" dirty="0"/>
          </a:p>
        </p:txBody>
      </p:sp>
      <p:pic>
        <p:nvPicPr>
          <p:cNvPr id="31" name="Picture 2" descr="https://miro.medium.com/max/893/1*vXwA8sph_QrjsKC7qMUXf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75" y="1238222"/>
            <a:ext cx="2383633" cy="220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2"/>
          <p:cNvSpPr/>
          <p:nvPr/>
        </p:nvSpPr>
        <p:spPr bwMode="auto">
          <a:xfrm>
            <a:off x="2933700" y="1995210"/>
            <a:ext cx="16383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a:spcBef>
                <a:spcPct val="0"/>
              </a:spcBef>
              <a:buClrTx/>
              <a:buFontTx/>
              <a:buNone/>
            </a:pPr>
            <a:r>
              <a:rPr lang="en-US" altLang="zh-CN" sz="1400" b="1" dirty="0"/>
              <a:t>Virginia </a:t>
            </a:r>
            <a:r>
              <a:rPr lang="en-US" altLang="zh-CN" sz="1400" b="1" dirty="0" err="1"/>
              <a:t>Dignum</a:t>
            </a:r>
            <a:r>
              <a:rPr lang="zh-CN" altLang="en-US" sz="1400" b="1" dirty="0"/>
              <a:t>，</a:t>
            </a:r>
            <a:r>
              <a:rPr lang="en-US" altLang="zh-CN" sz="1400" b="1" dirty="0"/>
              <a:t>Member of the World Economic Forum Global AI Council</a:t>
            </a:r>
            <a:endParaRPr lang="zh-CN" altLang="en-US" sz="1400" b="1" dirty="0"/>
          </a:p>
        </p:txBody>
      </p:sp>
      <p:pic>
        <p:nvPicPr>
          <p:cNvPr id="33"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1348" y="1247061"/>
            <a:ext cx="1558891" cy="193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7"/>
          <p:cNvSpPr/>
          <p:nvPr/>
        </p:nvSpPr>
        <p:spPr bwMode="auto">
          <a:xfrm>
            <a:off x="5732463" y="3223072"/>
            <a:ext cx="3124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algn="just">
              <a:spcBef>
                <a:spcPct val="0"/>
              </a:spcBef>
              <a:buClrTx/>
              <a:buFontTx/>
              <a:buNone/>
            </a:pPr>
            <a:r>
              <a:rPr lang="en-US" altLang="zh-CN" sz="1400" dirty="0"/>
              <a:t>Problem-solving, knowledge and reasoning, logical actions, uncertain knowledge and reasoning, learning and communication, perception and action</a:t>
            </a:r>
          </a:p>
          <a:p>
            <a:pPr algn="just">
              <a:spcBef>
                <a:spcPct val="0"/>
              </a:spcBef>
              <a:buClrTx/>
              <a:buFontTx/>
              <a:buNone/>
            </a:pPr>
            <a:endParaRPr lang="en-US" altLang="zh-CN" sz="1400" dirty="0"/>
          </a:p>
          <a:p>
            <a:pPr algn="just">
              <a:spcBef>
                <a:spcPct val="0"/>
              </a:spcBef>
              <a:buClrTx/>
              <a:buFontTx/>
              <a:buNone/>
            </a:pPr>
            <a:endParaRPr lang="en-US" altLang="zh-CN" sz="1400" dirty="0"/>
          </a:p>
          <a:p>
            <a:pPr algn="just">
              <a:spcBef>
                <a:spcPct val="0"/>
              </a:spcBef>
              <a:buClrTx/>
              <a:buFontTx/>
              <a:buNone/>
            </a:pPr>
            <a:endParaRPr lang="en-US" altLang="zh-CN" sz="1400" dirty="0"/>
          </a:p>
          <a:p>
            <a:pPr algn="just">
              <a:spcBef>
                <a:spcPct val="0"/>
              </a:spcBef>
              <a:buClrTx/>
              <a:buFontTx/>
              <a:buNone/>
            </a:pPr>
            <a:endParaRPr lang="en-US" altLang="zh-CN" sz="1400" dirty="0"/>
          </a:p>
        </p:txBody>
      </p:sp>
      <p:sp>
        <p:nvSpPr>
          <p:cNvPr id="11" name="文本框 10"/>
          <p:cNvSpPr txBox="1"/>
          <p:nvPr/>
        </p:nvSpPr>
        <p:spPr>
          <a:xfrm>
            <a:off x="1141310" y="4366636"/>
            <a:ext cx="7543237" cy="276999"/>
          </a:xfrm>
          <a:prstGeom prst="rect">
            <a:avLst/>
          </a:prstGeom>
          <a:noFill/>
        </p:spPr>
        <p:txBody>
          <a:bodyPr wrap="square">
            <a:spAutoFit/>
          </a:bodyPr>
          <a:lstStyle/>
          <a:p>
            <a:r>
              <a:rPr lang="en-US" altLang="zh-CN" sz="1200" dirty="0"/>
              <a:t>Introduction to the version 4: </a:t>
            </a:r>
            <a:r>
              <a:rPr lang="zh-CN" altLang="en-US" sz="1200" dirty="0"/>
              <a:t>https://weibo.com/ttarticle/p/show?id=2309404871275821793925</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8363" y="1156809"/>
            <a:ext cx="1638300" cy="2114109"/>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60</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 name="文本框 2"/>
          <p:cNvSpPr txBox="1"/>
          <p:nvPr/>
        </p:nvSpPr>
        <p:spPr>
          <a:xfrm>
            <a:off x="260350" y="1221105"/>
            <a:ext cx="4572000" cy="368300"/>
          </a:xfrm>
          <a:prstGeom prst="rect">
            <a:avLst/>
          </a:prstGeom>
          <a:noFill/>
        </p:spPr>
        <p:txBody>
          <a:bodyPr wrap="square" rtlCol="0" anchor="t">
            <a:spAutoFit/>
          </a:bodyPr>
          <a:lstStyle/>
          <a:p>
            <a:r>
              <a:rPr lang="en-US" altLang="zh-CN" b="1"/>
              <a:t>I</a:t>
            </a:r>
            <a:r>
              <a:rPr lang="zh-CN" altLang="en-US" b="1"/>
              <a:t>mage segmentation </a:t>
            </a:r>
          </a:p>
        </p:txBody>
      </p:sp>
      <p:sp>
        <p:nvSpPr>
          <p:cNvPr id="7"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Perception</a:t>
            </a:r>
          </a:p>
        </p:txBody>
      </p:sp>
      <p:sp>
        <p:nvSpPr>
          <p:cNvPr id="8" name="文本框 7"/>
          <p:cNvSpPr txBox="1"/>
          <p:nvPr/>
        </p:nvSpPr>
        <p:spPr>
          <a:xfrm>
            <a:off x="260350" y="1589405"/>
            <a:ext cx="8728710" cy="1122045"/>
          </a:xfrm>
          <a:prstGeom prst="rect">
            <a:avLst/>
          </a:prstGeom>
          <a:noFill/>
        </p:spPr>
        <p:txBody>
          <a:bodyPr wrap="square" rtlCol="0" anchor="t">
            <a:spAutoFit/>
          </a:bodyPr>
          <a:lstStyle/>
          <a:p>
            <a:pPr>
              <a:lnSpc>
                <a:spcPct val="80000"/>
              </a:lnSpc>
            </a:pPr>
            <a:r>
              <a:rPr lang="zh-CN" altLang="en-US" sz="1400" dirty="0"/>
              <a:t>Segmentation refers </a:t>
            </a:r>
            <a:r>
              <a:rPr lang="zh-CN" altLang="en-US" sz="1400" dirty="0">
                <a:solidFill>
                  <a:srgbClr val="C00000"/>
                </a:solidFill>
              </a:rPr>
              <a:t>to the process of splitting an image into several regions based on the similarity of the pixels</a:t>
            </a:r>
            <a:r>
              <a:rPr lang="zh-CN" altLang="en-US" sz="1400" dirty="0"/>
              <a:t>. The basic idea is as follows: Each image pixel can be associated with certain visual features, such as brightness, color, and texture. In an object, or in a separate part of it, these properties vary relatively little, and one or more of these properties typically vary greatly when crossing the boundary between objects. </a:t>
            </a:r>
            <a:endParaRPr lang="en-US" altLang="zh-CN" sz="1400" dirty="0"/>
          </a:p>
          <a:p>
            <a:pPr>
              <a:lnSpc>
                <a:spcPct val="80000"/>
              </a:lnSpc>
            </a:pPr>
            <a:r>
              <a:rPr lang="zh-CN" altLang="en-US" sz="1400" dirty="0">
                <a:solidFill>
                  <a:srgbClr val="C00000"/>
                </a:solidFill>
              </a:rPr>
              <a:t>Two methods are available for image segmentation</a:t>
            </a:r>
            <a:r>
              <a:rPr lang="zh-CN" altLang="en-US" sz="1400" dirty="0"/>
              <a:t>, one devoted to detecting the boundaries of these regions, while the other focuses to detecting the region itself.</a:t>
            </a:r>
          </a:p>
        </p:txBody>
      </p:sp>
      <p:pic>
        <p:nvPicPr>
          <p:cNvPr id="9" name="图片 8"/>
          <p:cNvPicPr>
            <a:picLocks noChangeAspect="1"/>
          </p:cNvPicPr>
          <p:nvPr/>
        </p:nvPicPr>
        <p:blipFill>
          <a:blip r:embed="rId4"/>
          <a:stretch>
            <a:fillRect/>
          </a:stretch>
        </p:blipFill>
        <p:spPr>
          <a:xfrm>
            <a:off x="1466850" y="2711450"/>
            <a:ext cx="5812155" cy="1891665"/>
          </a:xfrm>
          <a:prstGeom prst="rect">
            <a:avLst/>
          </a:prstGeom>
        </p:spPr>
      </p:pic>
      <p:sp>
        <p:nvSpPr>
          <p:cNvPr id="10" name="文本框 9">
            <a:extLst>
              <a:ext uri="{FF2B5EF4-FFF2-40B4-BE49-F238E27FC236}">
                <a16:creationId xmlns:a16="http://schemas.microsoft.com/office/drawing/2014/main" id="{AC7D158F-D352-45EE-BF7C-EC36FD6C1F48}"/>
              </a:ext>
            </a:extLst>
          </p:cNvPr>
          <p:cNvSpPr txBox="1"/>
          <p:nvPr/>
        </p:nvSpPr>
        <p:spPr>
          <a:xfrm>
            <a:off x="7145841" y="2917820"/>
            <a:ext cx="1759424" cy="1384995"/>
          </a:xfrm>
          <a:prstGeom prst="rect">
            <a:avLst/>
          </a:prstGeom>
          <a:noFill/>
        </p:spPr>
        <p:txBody>
          <a:bodyPr wrap="square">
            <a:spAutoFit/>
          </a:bodyPr>
          <a:lstStyle/>
          <a:p>
            <a:r>
              <a:rPr lang="en-US" altLang="zh-CN" sz="1200" dirty="0"/>
              <a:t>In most projects, image segmentation and edge detection are used simultaneously. </a:t>
            </a:r>
          </a:p>
          <a:p>
            <a:r>
              <a:rPr lang="en-US" altLang="zh-CN" sz="1200" dirty="0"/>
              <a:t>The ultimate goal is to achieve image segmentation.</a:t>
            </a:r>
            <a:endParaRPr lang="zh-CN" altLang="en-US"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61</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 name="文本框 1"/>
          <p:cNvSpPr txBox="1"/>
          <p:nvPr/>
        </p:nvSpPr>
        <p:spPr>
          <a:xfrm>
            <a:off x="419735" y="1033145"/>
            <a:ext cx="7702550" cy="368300"/>
          </a:xfrm>
          <a:prstGeom prst="rect">
            <a:avLst/>
          </a:prstGeom>
          <a:noFill/>
        </p:spPr>
        <p:txBody>
          <a:bodyPr wrap="square" rtlCol="0" anchor="t">
            <a:spAutoFit/>
          </a:bodyPr>
          <a:lstStyle/>
          <a:p>
            <a:r>
              <a:rPr lang="zh-CN" altLang="en-US" b="1"/>
              <a:t>Object recognition based on the appearance</a:t>
            </a:r>
          </a:p>
        </p:txBody>
      </p:sp>
      <p:sp>
        <p:nvSpPr>
          <p:cNvPr id="3" name="文本框 2"/>
          <p:cNvSpPr txBox="1"/>
          <p:nvPr/>
        </p:nvSpPr>
        <p:spPr>
          <a:xfrm>
            <a:off x="993140" y="1418590"/>
            <a:ext cx="7316470" cy="953135"/>
          </a:xfrm>
          <a:prstGeom prst="rect">
            <a:avLst/>
          </a:prstGeom>
          <a:noFill/>
        </p:spPr>
        <p:txBody>
          <a:bodyPr wrap="square" rtlCol="0" anchor="t">
            <a:spAutoFit/>
          </a:bodyPr>
          <a:lstStyle/>
          <a:p>
            <a:r>
              <a:rPr lang="zh-CN" altLang="en-US" sz="1400" dirty="0">
                <a:solidFill>
                  <a:srgbClr val="C00000"/>
                </a:solidFill>
              </a:rPr>
              <a:t>Appearance refers to the situation at which an object looks like</a:t>
            </a:r>
            <a:r>
              <a:rPr lang="zh-CN" altLang="en-US" sz="1400" dirty="0"/>
              <a:t>. Some objects, such as baseball, change little in appearance: in most cases they look much the same. Based on this, we can calculate some features describing the images containing these objects, and then train the classifier accordingly.</a:t>
            </a:r>
          </a:p>
        </p:txBody>
      </p:sp>
      <p:pic>
        <p:nvPicPr>
          <p:cNvPr id="6" name="图片 5"/>
          <p:cNvPicPr>
            <a:picLocks noChangeAspect="1"/>
          </p:cNvPicPr>
          <p:nvPr/>
        </p:nvPicPr>
        <p:blipFill rotWithShape="1">
          <a:blip r:embed="rId4"/>
          <a:srcRect l="11311" t="4081" r="10376" b="6834"/>
          <a:stretch>
            <a:fillRect/>
          </a:stretch>
        </p:blipFill>
        <p:spPr>
          <a:xfrm>
            <a:off x="994998" y="2546438"/>
            <a:ext cx="3577002" cy="2013849"/>
          </a:xfrm>
          <a:prstGeom prst="rect">
            <a:avLst/>
          </a:prstGeom>
        </p:spPr>
      </p:pic>
      <p:sp>
        <p:nvSpPr>
          <p:cNvPr id="8" name="标题 1"/>
          <p:cNvSpPr>
            <a:spLocks noGrp="1"/>
          </p:cNvSpPr>
          <p:nvPr>
            <p:ph type="title"/>
            <p:custDataLst>
              <p:tags r:id="rId1"/>
            </p:custDataLst>
          </p:nvPr>
        </p:nvSpPr>
        <p:spPr>
          <a:xfrm>
            <a:off x="1197610" y="175895"/>
            <a:ext cx="7947025" cy="857250"/>
          </a:xfrm>
        </p:spPr>
        <p:txBody>
          <a:bodyPr/>
          <a:lstStyle/>
          <a:p>
            <a:r>
              <a:rPr lang="en-US" altLang="zh-CN" sz="2700" b="1" dirty="0">
                <a:latin typeface="Times New Roman" pitchFamily="18" charset="0"/>
                <a:ea typeface="微软雅黑" pitchFamily="34" charset="-122"/>
                <a:cs typeface="Times New Roman" pitchFamily="18" charset="0"/>
              </a:rPr>
              <a:t>Perception</a:t>
            </a:r>
          </a:p>
        </p:txBody>
      </p:sp>
      <p:sp>
        <p:nvSpPr>
          <p:cNvPr id="9" name="文本框 8">
            <a:extLst>
              <a:ext uri="{FF2B5EF4-FFF2-40B4-BE49-F238E27FC236}">
                <a16:creationId xmlns:a16="http://schemas.microsoft.com/office/drawing/2014/main" id="{80331F72-C9C9-4501-ADBA-A2637FEC4F29}"/>
              </a:ext>
            </a:extLst>
          </p:cNvPr>
          <p:cNvSpPr txBox="1"/>
          <p:nvPr/>
        </p:nvSpPr>
        <p:spPr>
          <a:xfrm>
            <a:off x="4887494" y="2503060"/>
            <a:ext cx="3969169" cy="1123384"/>
          </a:xfrm>
          <a:prstGeom prst="rect">
            <a:avLst/>
          </a:prstGeom>
          <a:noFill/>
        </p:spPr>
        <p:txBody>
          <a:bodyPr wrap="square">
            <a:spAutoFit/>
          </a:bodyPr>
          <a:lstStyle/>
          <a:p>
            <a:pPr algn="l"/>
            <a:r>
              <a:rPr lang="en-US" altLang="zh-CN" sz="1100" dirty="0"/>
              <a:t>Other objects, such as houses, generally vary greatly.</a:t>
            </a:r>
          </a:p>
          <a:p>
            <a:pPr algn="l"/>
            <a:endParaRPr lang="en-US" altLang="zh-CN" sz="1100" dirty="0"/>
          </a:p>
          <a:p>
            <a:pPr algn="l"/>
            <a:r>
              <a:rPr lang="en-US" altLang="zh-CN" sz="1100" dirty="0"/>
              <a:t>During the recognition, various challenges also arise, such as </a:t>
            </a:r>
            <a:r>
              <a:rPr lang="en-US" altLang="zh-CN" sz="1100" dirty="0">
                <a:solidFill>
                  <a:srgbClr val="C00000"/>
                </a:solidFill>
              </a:rPr>
              <a:t>occlusion, different orientations, deformation, perspective</a:t>
            </a:r>
            <a:r>
              <a:rPr lang="en-US" altLang="zh-CN" sz="1100" dirty="0"/>
              <a:t>, and so on.</a:t>
            </a:r>
          </a:p>
          <a:p>
            <a:endParaRPr lang="zh-CN" altLang="en-US" sz="1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p:cNvPicPr>
            <a:picLocks noChangeAspect="1" noChangeArrowheads="1"/>
          </p:cNvPicPr>
          <p:nvPr/>
        </p:nvPicPr>
        <p:blipFill>
          <a:blip r:embed="rId3">
            <a:lum bright="70000" contrast="-70000"/>
          </a:blip>
          <a:srcRect/>
          <a:stretch>
            <a:fillRect/>
          </a:stretch>
        </p:blipFill>
        <p:spPr bwMode="auto">
          <a:xfrm>
            <a:off x="5405606" y="2574593"/>
            <a:ext cx="2381667" cy="1590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p:cNvSpPr/>
          <p:nvPr/>
        </p:nvSpPr>
        <p:spPr>
          <a:xfrm>
            <a:off x="98480" y="57160"/>
            <a:ext cx="11432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9" name="矩形 8"/>
          <p:cNvSpPr/>
          <p:nvPr/>
        </p:nvSpPr>
        <p:spPr>
          <a:xfrm>
            <a:off x="327120" y="57160"/>
            <a:ext cx="28580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10" name="矩形 9"/>
          <p:cNvSpPr/>
          <p:nvPr/>
        </p:nvSpPr>
        <p:spPr>
          <a:xfrm>
            <a:off x="784400" y="57160"/>
            <a:ext cx="5658840" cy="62876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solidFill>
                <a:prstClr val="white"/>
              </a:solidFill>
              <a:latin typeface="Times New Roman" pitchFamily="18" charset="0"/>
              <a:cs typeface="Times New Roman" pitchFamily="18" charset="0"/>
            </a:endParaRPr>
          </a:p>
        </p:txBody>
      </p:sp>
      <p:sp>
        <p:nvSpPr>
          <p:cNvPr id="5" name="文本框 4"/>
          <p:cNvSpPr txBox="1"/>
          <p:nvPr/>
        </p:nvSpPr>
        <p:spPr>
          <a:xfrm>
            <a:off x="-6563" y="1537776"/>
            <a:ext cx="3911708" cy="922020"/>
          </a:xfrm>
          <a:prstGeom prst="rect">
            <a:avLst/>
          </a:prstGeom>
          <a:noFill/>
        </p:spPr>
        <p:txBody>
          <a:bodyPr wrap="square" rtlCol="0">
            <a:spAutoFit/>
          </a:bodyPr>
          <a:lstStyle/>
          <a:p>
            <a:pPr algn="ctr"/>
            <a:r>
              <a:rPr lang="en-US" altLang="zh-CN" sz="5400" dirty="0">
                <a:ln>
                  <a:noFill/>
                </a:ln>
                <a:solidFill>
                  <a:srgbClr val="C00000"/>
                </a:solidFill>
                <a:effectLst>
                  <a:outerShdw blurRad="38100" dist="38100" dir="2700000" algn="tl">
                    <a:srgbClr val="000000">
                      <a:alpha val="43137"/>
                    </a:srgbClr>
                  </a:outerShdw>
                </a:effectLst>
                <a:latin typeface="Impact" charset="0"/>
                <a:cs typeface="Impact" charset="0"/>
              </a:rPr>
              <a:t>Thank    YOU </a:t>
            </a:r>
          </a:p>
        </p:txBody>
      </p:sp>
      <p:sp>
        <p:nvSpPr>
          <p:cNvPr id="11" name="文本框 10"/>
          <p:cNvSpPr txBox="1"/>
          <p:nvPr/>
        </p:nvSpPr>
        <p:spPr>
          <a:xfrm>
            <a:off x="98480" y="4233673"/>
            <a:ext cx="3806665" cy="646331"/>
          </a:xfrm>
          <a:prstGeom prst="rect">
            <a:avLst/>
          </a:prstGeom>
          <a:noFill/>
        </p:spPr>
        <p:txBody>
          <a:bodyPr wrap="square">
            <a:spAutoFit/>
          </a:bodyPr>
          <a:lstStyle/>
          <a:p>
            <a:r>
              <a:rPr lang="zh-CN" altLang="en-US" dirty="0"/>
              <a:t>https://weibo.com/ttarticle/p/show?id=2309404871275821793925</a:t>
            </a:r>
          </a:p>
        </p:txBody>
      </p:sp>
      <p:sp>
        <p:nvSpPr>
          <p:cNvPr id="3" name="AutoShape 2"/>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458" y="921501"/>
            <a:ext cx="5161564" cy="3933891"/>
          </a:xfrm>
          <a:prstGeom prst="rect">
            <a:avLst/>
          </a:prstGeom>
        </p:spPr>
      </p:pic>
      <p:sp>
        <p:nvSpPr>
          <p:cNvPr id="12" name="文本框 11">
            <a:extLst>
              <a:ext uri="{FF2B5EF4-FFF2-40B4-BE49-F238E27FC236}">
                <a16:creationId xmlns:a16="http://schemas.microsoft.com/office/drawing/2014/main" id="{C9DE7787-BE8F-4385-B695-A60AE22955C9}"/>
              </a:ext>
            </a:extLst>
          </p:cNvPr>
          <p:cNvSpPr txBox="1"/>
          <p:nvPr/>
        </p:nvSpPr>
        <p:spPr>
          <a:xfrm>
            <a:off x="119978" y="3268341"/>
            <a:ext cx="3806665" cy="830997"/>
          </a:xfrm>
          <a:prstGeom prst="rect">
            <a:avLst/>
          </a:prstGeom>
          <a:noFill/>
        </p:spPr>
        <p:txBody>
          <a:bodyPr wrap="square">
            <a:spAutoFit/>
          </a:bodyPr>
          <a:lstStyle/>
          <a:p>
            <a:r>
              <a:rPr lang="en-US" altLang="zh-CN" sz="1200" dirty="0"/>
              <a:t>Embodied Intelligence (Embodied Artificial Intelligence, Embodied Intelligence, Embodied AI) refers to the creation of intelligent agents through the integration of software and hardware components.</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is artificial intelligence?</a:t>
            </a:r>
          </a:p>
        </p:txBody>
      </p:sp>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7</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34"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58237"/>
            <a:ext cx="5724415" cy="298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17"/>
          <p:cNvSpPr/>
          <p:nvPr/>
        </p:nvSpPr>
        <p:spPr bwMode="auto">
          <a:xfrm>
            <a:off x="0" y="911752"/>
            <a:ext cx="1008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itchFamily="18" charset="2"/>
              <a:buChar char=""/>
              <a:defRPr sz="2800">
                <a:solidFill>
                  <a:schemeClr val="tx1"/>
                </a:solidFill>
                <a:latin typeface="Arial" charset="0"/>
                <a:ea typeface="楷体_GB2312" pitchFamily="49" charset="-122"/>
                <a:cs typeface="楷体_GB2312" pitchFamily="49" charset="-122"/>
              </a:defRPr>
            </a:lvl1pPr>
            <a:lvl2pPr marL="742950" indent="-285750">
              <a:spcBef>
                <a:spcPct val="20000"/>
              </a:spcBef>
              <a:buClr>
                <a:schemeClr val="accent2"/>
              </a:buClr>
              <a:buFont typeface="Wingdings" charset="2"/>
              <a:buChar char="Ø"/>
              <a:defRPr sz="2400">
                <a:solidFill>
                  <a:schemeClr val="tx1"/>
                </a:solidFill>
                <a:latin typeface="楷体_GB2312" pitchFamily="49" charset="-122"/>
                <a:ea typeface="楷体_GB2312" pitchFamily="49" charset="-122"/>
                <a:cs typeface="楷体_GB2312" pitchFamily="49" charset="-122"/>
              </a:defRPr>
            </a:lvl2pPr>
            <a:lvl3pPr marL="1143000" indent="-228600">
              <a:spcBef>
                <a:spcPct val="20000"/>
              </a:spcBef>
              <a:buChar char="•"/>
              <a:defRPr sz="2000">
                <a:solidFill>
                  <a:schemeClr val="tx1"/>
                </a:solidFill>
                <a:latin typeface="楷体_GB2312" pitchFamily="49" charset="-122"/>
                <a:ea typeface="楷体_GB2312" pitchFamily="49" charset="-122"/>
                <a:cs typeface="楷体_GB2312" pitchFamily="49" charset="-122"/>
              </a:defRPr>
            </a:lvl3pPr>
            <a:lvl4pPr marL="1600200" indent="-228600">
              <a:spcBef>
                <a:spcPct val="20000"/>
              </a:spcBef>
              <a:buChar char="–"/>
              <a:defRPr sz="1600">
                <a:solidFill>
                  <a:schemeClr val="tx1"/>
                </a:solidFill>
                <a:latin typeface="楷体_GB2312" pitchFamily="49" charset="-122"/>
                <a:ea typeface="楷体_GB2312" pitchFamily="49" charset="-122"/>
                <a:cs typeface="楷体_GB2312" pitchFamily="49" charset="-122"/>
              </a:defRPr>
            </a:lvl4pPr>
            <a:lvl5pPr marL="2057400" indent="-228600">
              <a:spcBef>
                <a:spcPct val="20000"/>
              </a:spcBef>
              <a:buChar char="»"/>
              <a:defRPr sz="1200">
                <a:solidFill>
                  <a:schemeClr val="tx1"/>
                </a:solidFill>
                <a:latin typeface="楷体_GB2312" pitchFamily="49" charset="-122"/>
                <a:ea typeface="楷体_GB2312" pitchFamily="49" charset="-122"/>
                <a:cs typeface="楷体_GB2312" pitchFamily="49" charset="-122"/>
              </a:defRPr>
            </a:lvl5pPr>
            <a:lvl6pPr marL="25146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6pPr>
            <a:lvl7pPr marL="29718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7pPr>
            <a:lvl8pPr marL="34290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8pPr>
            <a:lvl9pPr marL="3886200" indent="-228600" eaLnBrk="0" fontAlgn="base" hangingPunct="0">
              <a:spcBef>
                <a:spcPct val="20000"/>
              </a:spcBef>
              <a:spcAft>
                <a:spcPct val="0"/>
              </a:spcAft>
              <a:buChar char="»"/>
              <a:defRPr sz="1200">
                <a:solidFill>
                  <a:schemeClr val="tx1"/>
                </a:solidFill>
                <a:latin typeface="楷体_GB2312" pitchFamily="49" charset="-122"/>
                <a:ea typeface="楷体_GB2312" pitchFamily="49" charset="-122"/>
                <a:cs typeface="楷体_GB2312" pitchFamily="49" charset="-122"/>
              </a:defRPr>
            </a:lvl9pPr>
          </a:lstStyle>
          <a:p>
            <a:pPr algn="just">
              <a:spcBef>
                <a:spcPct val="0"/>
              </a:spcBef>
              <a:buClrTx/>
              <a:buFontTx/>
              <a:buNone/>
            </a:pPr>
            <a:r>
              <a:rPr lang="en-US" altLang="zh-CN" sz="1400" dirty="0"/>
              <a:t>20W/day</a:t>
            </a:r>
            <a:endParaRPr lang="zh-CN" altLang="en-US" sz="1400" dirty="0"/>
          </a:p>
        </p:txBody>
      </p:sp>
      <p:cxnSp>
        <p:nvCxnSpPr>
          <p:cNvPr id="36" name="直接箭头连接符 6"/>
          <p:cNvCxnSpPr/>
          <p:nvPr/>
        </p:nvCxnSpPr>
        <p:spPr bwMode="auto">
          <a:xfrm>
            <a:off x="622992" y="1176915"/>
            <a:ext cx="115843" cy="350787"/>
          </a:xfrm>
          <a:prstGeom prst="straightConnector1">
            <a:avLst/>
          </a:prstGeom>
          <a:noFill/>
          <a:ln w="38100" algn="ctr">
            <a:solidFill>
              <a:srgbClr val="FF0000"/>
            </a:solidFill>
            <a:round/>
            <a:tailEnd type="triangle" w="med" len="med"/>
          </a:ln>
          <a:extLst>
            <a:ext uri="{909E8E84-426E-40DD-AFC4-6F175D3DCCD1}">
              <a14:hiddenFill xmlns:a14="http://schemas.microsoft.com/office/drawing/2010/main">
                <a:noFill/>
              </a14:hiddenFill>
            </a:ext>
          </a:extLst>
        </p:spPr>
      </p:cxn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973" y="1103184"/>
            <a:ext cx="2399264" cy="949274"/>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b="67551"/>
          <a:stretch/>
        </p:blipFill>
        <p:spPr>
          <a:xfrm>
            <a:off x="6153482" y="2282672"/>
            <a:ext cx="2399264" cy="466617"/>
          </a:xfrm>
          <a:prstGeom prst="rect">
            <a:avLst/>
          </a:prstGeom>
        </p:spPr>
      </p:pic>
      <p:pic>
        <p:nvPicPr>
          <p:cNvPr id="3074" name="Picture 2" descr="How does Chat GPT work? | ATRIA Innov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3204" y="1411424"/>
            <a:ext cx="1451708" cy="904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AB20E15-7F18-4259-86A7-5EF175DB47E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3996" y="2807656"/>
            <a:ext cx="2079154" cy="187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半导体芯片，到底是如何工作的？_ico_48">
            <a:extLst>
              <a:ext uri="{FF2B5EF4-FFF2-40B4-BE49-F238E27FC236}">
                <a16:creationId xmlns:a16="http://schemas.microsoft.com/office/drawing/2014/main" id="{C7E6B991-A7B6-452E-8F8D-985F55C95309}"/>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5826" y="3487959"/>
            <a:ext cx="1238736" cy="69678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6A9DD6D7-ECD6-45D1-8C71-8AF0E66EA163}"/>
              </a:ext>
            </a:extLst>
          </p:cNvPr>
          <p:cNvSpPr txBox="1"/>
          <p:nvPr/>
        </p:nvSpPr>
        <p:spPr>
          <a:xfrm>
            <a:off x="5860849" y="4690606"/>
            <a:ext cx="3353489" cy="276999"/>
          </a:xfrm>
          <a:prstGeom prst="rect">
            <a:avLst/>
          </a:prstGeom>
          <a:noFill/>
        </p:spPr>
        <p:txBody>
          <a:bodyPr wrap="square">
            <a:spAutoFit/>
          </a:bodyPr>
          <a:lstStyle/>
          <a:p>
            <a:r>
              <a:rPr lang="zh-CN" altLang="en-US" sz="1200" dirty="0"/>
              <a:t>https://blog.51cto.com/u_15997080/9012628</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格 32"/>
          <p:cNvGraphicFramePr>
            <a:graphicFrameLocks noGrp="1"/>
          </p:cNvGraphicFramePr>
          <p:nvPr/>
        </p:nvGraphicFramePr>
        <p:xfrm>
          <a:off x="371473" y="3537495"/>
          <a:ext cx="8399463" cy="1088258"/>
        </p:xfrm>
        <a:graphic>
          <a:graphicData uri="http://schemas.openxmlformats.org/drawingml/2006/table">
            <a:tbl>
              <a:tblPr firstRow="1" bandRow="1">
                <a:tableStyleId>{5C22544A-7EE6-4342-B048-85BDC9FD1C3A}</a:tableStyleId>
              </a:tblPr>
              <a:tblGrid>
                <a:gridCol w="4138236">
                  <a:extLst>
                    <a:ext uri="{9D8B030D-6E8A-4147-A177-3AD203B41FA5}">
                      <a16:colId xmlns:a16="http://schemas.microsoft.com/office/drawing/2014/main" val="20000"/>
                    </a:ext>
                  </a:extLst>
                </a:gridCol>
                <a:gridCol w="4261227">
                  <a:extLst>
                    <a:ext uri="{9D8B030D-6E8A-4147-A177-3AD203B41FA5}">
                      <a16:colId xmlns:a16="http://schemas.microsoft.com/office/drawing/2014/main" val="20001"/>
                    </a:ext>
                  </a:extLst>
                </a:gridCol>
              </a:tblGrid>
              <a:tr h="237397">
                <a:tc>
                  <a:txBody>
                    <a:bodyPr/>
                    <a:lstStyle/>
                    <a:p>
                      <a:r>
                        <a:rPr lang="en-US" altLang="zh-CN" sz="1400" dirty="0">
                          <a:solidFill>
                            <a:srgbClr val="002060"/>
                          </a:solidFill>
                        </a:rPr>
                        <a:t>Act like a human</a:t>
                      </a:r>
                      <a:endParaRPr lang="zh-CN" altLang="en-US" sz="1400" dirty="0">
                        <a:solidFill>
                          <a:srgbClr val="002060"/>
                        </a:solidFill>
                      </a:endParaRPr>
                    </a:p>
                  </a:txBody>
                  <a:tcPr marT="45689" marB="45689"/>
                </a:tc>
                <a:tc>
                  <a:txBody>
                    <a:bodyPr/>
                    <a:lstStyle/>
                    <a:p>
                      <a:r>
                        <a:rPr lang="en-US" altLang="zh-CN" sz="1400" dirty="0">
                          <a:solidFill>
                            <a:srgbClr val="002060"/>
                          </a:solidFill>
                        </a:rPr>
                        <a:t>Act reasonably</a:t>
                      </a:r>
                      <a:endParaRPr lang="zh-CN" altLang="en-US" sz="1400" dirty="0">
                        <a:solidFill>
                          <a:srgbClr val="002060"/>
                        </a:solidFill>
                      </a:endParaRPr>
                    </a:p>
                  </a:txBody>
                  <a:tcPr marT="45689" marB="45689"/>
                </a:tc>
                <a:extLst>
                  <a:ext uri="{0D108BD9-81ED-4DB2-BD59-A6C34878D82A}">
                    <a16:rowId xmlns:a16="http://schemas.microsoft.com/office/drawing/2014/main" val="10000"/>
                  </a:ext>
                </a:extLst>
              </a:tr>
              <a:tr h="783520">
                <a:tc>
                  <a:txBody>
                    <a:bodyPr/>
                    <a:lstStyle/>
                    <a:p>
                      <a:pPr algn="just"/>
                      <a:r>
                        <a:rPr lang="en-US" altLang="zh-CN" sz="1000" dirty="0"/>
                        <a:t>“The art of creating machines that perform functions that require intelligence when performed by people” (Kurzweil, 1990)</a:t>
                      </a:r>
                    </a:p>
                    <a:p>
                      <a:pPr algn="just"/>
                      <a:r>
                        <a:rPr lang="en-US" altLang="zh-CN" sz="1000" dirty="0"/>
                        <a:t>“The study of how to make computers do things at which, at the moment, people are better” (Rich and Knight, 1991)</a:t>
                      </a:r>
                      <a:endParaRPr lang="zh-CN" altLang="en-US" sz="1000" dirty="0"/>
                    </a:p>
                  </a:txBody>
                  <a:tcPr marT="45689" marB="45689"/>
                </a:tc>
                <a:tc>
                  <a:txBody>
                    <a:bodyPr/>
                    <a:lstStyle/>
                    <a:p>
                      <a:r>
                        <a:rPr lang="en-US" altLang="zh-CN" sz="1000" dirty="0"/>
                        <a:t>“Computational Intelligence and Research on the Design of Agents” (</a:t>
                      </a:r>
                      <a:r>
                        <a:rPr lang="en-US" altLang="zh-CN" sz="1000" dirty="0" err="1"/>
                        <a:t>Chernick</a:t>
                      </a:r>
                      <a:r>
                        <a:rPr lang="en-US" altLang="zh-CN" sz="1000" dirty="0"/>
                        <a:t> and McDermott, 1985)</a:t>
                      </a:r>
                    </a:p>
                    <a:p>
                      <a:endParaRPr lang="en-US" altLang="zh-CN" sz="1000" dirty="0"/>
                    </a:p>
                    <a:p>
                      <a:r>
                        <a:rPr lang="en-US" altLang="zh-CN" sz="1000" dirty="0"/>
                        <a:t> “AI …. is concerned with intelligent behavior in artifacts” (Nilsson, 1998)</a:t>
                      </a:r>
                      <a:endParaRPr lang="zh-CN" altLang="en-US" sz="1000" dirty="0"/>
                    </a:p>
                  </a:txBody>
                  <a:tcPr marT="45689" marB="45689"/>
                </a:tc>
                <a:extLst>
                  <a:ext uri="{0D108BD9-81ED-4DB2-BD59-A6C34878D82A}">
                    <a16:rowId xmlns:a16="http://schemas.microsoft.com/office/drawing/2014/main" val="10001"/>
                  </a:ext>
                </a:extLst>
              </a:tr>
            </a:tbl>
          </a:graphicData>
        </a:graphic>
      </p:graphicFrame>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8</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13" name="文本框 12"/>
          <p:cNvSpPr txBox="1"/>
          <p:nvPr/>
        </p:nvSpPr>
        <p:spPr>
          <a:xfrm>
            <a:off x="195580" y="1096645"/>
            <a:ext cx="3841115" cy="368300"/>
          </a:xfrm>
          <a:prstGeom prst="rect">
            <a:avLst/>
          </a:prstGeom>
          <a:noFill/>
        </p:spPr>
        <p:txBody>
          <a:bodyPr wrap="square" rtlCol="0" anchor="t">
            <a:spAutoFit/>
          </a:bodyPr>
          <a:lstStyle/>
          <a:p>
            <a:pPr algn="l"/>
            <a:r>
              <a:rPr lang="zh-CN" altLang="en-US" b="1"/>
              <a:t>Four ways of defining AI</a:t>
            </a:r>
          </a:p>
        </p:txBody>
      </p:sp>
      <p:sp>
        <p:nvSpPr>
          <p:cNvPr id="14" name="文本框 13"/>
          <p:cNvSpPr txBox="1"/>
          <p:nvPr/>
        </p:nvSpPr>
        <p:spPr>
          <a:xfrm>
            <a:off x="1969135" y="1528445"/>
            <a:ext cx="5206365" cy="337185"/>
          </a:xfrm>
          <a:prstGeom prst="rect">
            <a:avLst/>
          </a:prstGeom>
          <a:noFill/>
        </p:spPr>
        <p:txBody>
          <a:bodyPr wrap="square" rtlCol="0" anchor="t">
            <a:spAutoFit/>
          </a:bodyPr>
          <a:lstStyle/>
          <a:p>
            <a:r>
              <a:rPr lang="zh-CN" altLang="en-US" sz="1600" b="1"/>
              <a:t>Definition of AI arranged along two dimensions.</a:t>
            </a:r>
          </a:p>
        </p:txBody>
      </p:sp>
      <p:sp>
        <p:nvSpPr>
          <p:cNvPr id="22" name="文本框 21"/>
          <p:cNvSpPr txBox="1"/>
          <p:nvPr/>
        </p:nvSpPr>
        <p:spPr>
          <a:xfrm>
            <a:off x="970282" y="1931196"/>
            <a:ext cx="2747645" cy="337185"/>
          </a:xfrm>
          <a:prstGeom prst="rect">
            <a:avLst/>
          </a:prstGeom>
          <a:noFill/>
        </p:spPr>
        <p:txBody>
          <a:bodyPr wrap="square" rtlCol="0" anchor="t">
            <a:spAutoFit/>
          </a:bodyPr>
          <a:lstStyle/>
          <a:p>
            <a:r>
              <a:rPr lang="zh-CN" altLang="en-US" sz="1600" dirty="0"/>
              <a:t>Strong artificial intelligence</a:t>
            </a:r>
          </a:p>
        </p:txBody>
      </p:sp>
      <p:sp>
        <p:nvSpPr>
          <p:cNvPr id="23" name="文本框 22"/>
          <p:cNvSpPr txBox="1"/>
          <p:nvPr/>
        </p:nvSpPr>
        <p:spPr>
          <a:xfrm>
            <a:off x="5287011" y="1925679"/>
            <a:ext cx="2540000" cy="337185"/>
          </a:xfrm>
          <a:prstGeom prst="rect">
            <a:avLst/>
          </a:prstGeom>
          <a:noFill/>
        </p:spPr>
        <p:txBody>
          <a:bodyPr wrap="square" rtlCol="0" anchor="t">
            <a:spAutoFit/>
          </a:bodyPr>
          <a:lstStyle/>
          <a:p>
            <a:r>
              <a:rPr lang="zh-CN" altLang="en-US" sz="1600" dirty="0"/>
              <a:t>Weak artificial intelligence</a:t>
            </a:r>
          </a:p>
        </p:txBody>
      </p:sp>
      <p:sp>
        <p:nvSpPr>
          <p:cNvPr id="24" name="文本框 23"/>
          <p:cNvSpPr txBox="1"/>
          <p:nvPr/>
        </p:nvSpPr>
        <p:spPr>
          <a:xfrm>
            <a:off x="808355" y="2577944"/>
            <a:ext cx="2540000" cy="337185"/>
          </a:xfrm>
          <a:prstGeom prst="rect">
            <a:avLst/>
          </a:prstGeom>
          <a:noFill/>
        </p:spPr>
        <p:txBody>
          <a:bodyPr wrap="square" rtlCol="0" anchor="t">
            <a:spAutoFit/>
          </a:bodyPr>
          <a:lstStyle/>
          <a:p>
            <a:r>
              <a:rPr lang="en-US" altLang="zh-CN" sz="1600" dirty="0"/>
              <a:t>Thinking</a:t>
            </a:r>
            <a:r>
              <a:rPr lang="zh-CN" altLang="en-US" sz="1600" dirty="0"/>
              <a:t> </a:t>
            </a:r>
            <a:r>
              <a:rPr lang="en-US" altLang="zh-CN" sz="1600" dirty="0"/>
              <a:t>humanly</a:t>
            </a:r>
            <a:endParaRPr lang="zh-CN" altLang="en-US" sz="1600" dirty="0"/>
          </a:p>
        </p:txBody>
      </p:sp>
      <p:sp>
        <p:nvSpPr>
          <p:cNvPr id="25" name="文本框 24"/>
          <p:cNvSpPr txBox="1"/>
          <p:nvPr/>
        </p:nvSpPr>
        <p:spPr>
          <a:xfrm>
            <a:off x="5589905" y="2600804"/>
            <a:ext cx="2540000" cy="337185"/>
          </a:xfrm>
          <a:prstGeom prst="rect">
            <a:avLst/>
          </a:prstGeom>
          <a:noFill/>
        </p:spPr>
        <p:txBody>
          <a:bodyPr wrap="square" rtlCol="0" anchor="t">
            <a:spAutoFit/>
          </a:bodyPr>
          <a:lstStyle/>
          <a:p>
            <a:r>
              <a:rPr lang="en-US" altLang="zh-CN" sz="1600" dirty="0"/>
              <a:t>Thinking</a:t>
            </a:r>
            <a:r>
              <a:rPr lang="zh-CN" altLang="en-US" sz="1600" dirty="0"/>
              <a:t> </a:t>
            </a:r>
            <a:r>
              <a:rPr lang="en-US" altLang="zh-CN" sz="1600" dirty="0"/>
              <a:t>rationally</a:t>
            </a:r>
            <a:endParaRPr lang="zh-CN" altLang="en-US" sz="1600" dirty="0"/>
          </a:p>
        </p:txBody>
      </p:sp>
      <p:sp>
        <p:nvSpPr>
          <p:cNvPr id="26" name="文本框 25"/>
          <p:cNvSpPr txBox="1"/>
          <p:nvPr/>
        </p:nvSpPr>
        <p:spPr>
          <a:xfrm>
            <a:off x="817880" y="3088484"/>
            <a:ext cx="2540000" cy="337185"/>
          </a:xfrm>
          <a:prstGeom prst="rect">
            <a:avLst/>
          </a:prstGeom>
          <a:noFill/>
        </p:spPr>
        <p:txBody>
          <a:bodyPr wrap="square" rtlCol="0" anchor="t">
            <a:spAutoFit/>
          </a:bodyPr>
          <a:lstStyle/>
          <a:p>
            <a:r>
              <a:rPr lang="en-US" altLang="zh-CN" sz="1600" dirty="0"/>
              <a:t>Acting</a:t>
            </a:r>
            <a:r>
              <a:rPr lang="zh-CN" altLang="en-US" sz="1600" dirty="0"/>
              <a:t> </a:t>
            </a:r>
            <a:r>
              <a:rPr lang="en-US" altLang="zh-CN" sz="1600" dirty="0"/>
              <a:t>humanly</a:t>
            </a:r>
            <a:endParaRPr lang="zh-CN" altLang="en-US" sz="1600" dirty="0"/>
          </a:p>
        </p:txBody>
      </p:sp>
      <p:sp>
        <p:nvSpPr>
          <p:cNvPr id="27" name="文本框 26"/>
          <p:cNvSpPr txBox="1"/>
          <p:nvPr/>
        </p:nvSpPr>
        <p:spPr>
          <a:xfrm>
            <a:off x="5601335" y="3094199"/>
            <a:ext cx="2540000" cy="337185"/>
          </a:xfrm>
          <a:prstGeom prst="rect">
            <a:avLst/>
          </a:prstGeom>
          <a:noFill/>
        </p:spPr>
        <p:txBody>
          <a:bodyPr wrap="square" rtlCol="0" anchor="t">
            <a:spAutoFit/>
          </a:bodyPr>
          <a:lstStyle/>
          <a:p>
            <a:r>
              <a:rPr lang="en-US" altLang="zh-CN" sz="1600" dirty="0"/>
              <a:t>Acting</a:t>
            </a:r>
            <a:r>
              <a:rPr lang="zh-CN" altLang="en-US" sz="1600" dirty="0"/>
              <a:t> </a:t>
            </a:r>
            <a:r>
              <a:rPr lang="en-US" altLang="zh-CN" sz="1600" dirty="0"/>
              <a:t>rationally</a:t>
            </a:r>
            <a:endParaRPr lang="zh-CN" altLang="en-US" sz="1600" dirty="0"/>
          </a:p>
        </p:txBody>
      </p:sp>
      <p:cxnSp>
        <p:nvCxnSpPr>
          <p:cNvPr id="28" name="直接连接符 27"/>
          <p:cNvCxnSpPr/>
          <p:nvPr/>
        </p:nvCxnSpPr>
        <p:spPr>
          <a:xfrm>
            <a:off x="855980" y="2504919"/>
            <a:ext cx="7261860" cy="0"/>
          </a:xfrm>
          <a:prstGeom prst="line">
            <a:avLst/>
          </a:prstGeom>
          <a:solidFill>
            <a:srgbClr val="008000">
              <a:alpha val="35001"/>
            </a:srgbClr>
          </a:solidFill>
          <a:ln w="9525" cap="flat" cmpd="sng" algn="ctr">
            <a:solidFill>
              <a:schemeClr val="bg1">
                <a:lumMod val="85000"/>
              </a:schemeClr>
            </a:solidFill>
            <a:prstDash val="solid"/>
            <a:round/>
            <a:headEnd type="none" w="med" len="med"/>
            <a:tailEnd type="none" w="med" len="med"/>
          </a:ln>
        </p:spPr>
      </p:cxnSp>
      <p:cxnSp>
        <p:nvCxnSpPr>
          <p:cNvPr id="29" name="直接连接符 28"/>
          <p:cNvCxnSpPr/>
          <p:nvPr/>
        </p:nvCxnSpPr>
        <p:spPr>
          <a:xfrm>
            <a:off x="855980" y="3009744"/>
            <a:ext cx="7261860" cy="0"/>
          </a:xfrm>
          <a:prstGeom prst="line">
            <a:avLst/>
          </a:prstGeom>
          <a:solidFill>
            <a:srgbClr val="008000">
              <a:alpha val="35001"/>
            </a:srgbClr>
          </a:solidFill>
          <a:ln w="9525" cap="flat" cmpd="sng" algn="ctr">
            <a:solidFill>
              <a:schemeClr val="bg1">
                <a:lumMod val="85000"/>
              </a:schemeClr>
            </a:solidFill>
            <a:prstDash val="solid"/>
            <a:round/>
            <a:headEnd type="none" w="med" len="med"/>
            <a:tailEnd type="none" w="med" len="med"/>
          </a:ln>
        </p:spPr>
      </p:cxnSp>
      <p:graphicFrame>
        <p:nvGraphicFramePr>
          <p:cNvPr id="32" name="表格 31"/>
          <p:cNvGraphicFramePr>
            <a:graphicFrameLocks noGrp="1"/>
          </p:cNvGraphicFramePr>
          <p:nvPr/>
        </p:nvGraphicFramePr>
        <p:xfrm>
          <a:off x="371474" y="2272902"/>
          <a:ext cx="8399463" cy="1224648"/>
        </p:xfrm>
        <a:graphic>
          <a:graphicData uri="http://schemas.openxmlformats.org/drawingml/2006/table">
            <a:tbl>
              <a:tblPr firstRow="1" bandRow="1">
                <a:tableStyleId>{5C22544A-7EE6-4342-B048-85BDC9FD1C3A}</a:tableStyleId>
              </a:tblPr>
              <a:tblGrid>
                <a:gridCol w="4138236">
                  <a:extLst>
                    <a:ext uri="{9D8B030D-6E8A-4147-A177-3AD203B41FA5}">
                      <a16:colId xmlns:a16="http://schemas.microsoft.com/office/drawing/2014/main" val="20000"/>
                    </a:ext>
                  </a:extLst>
                </a:gridCol>
                <a:gridCol w="4261227">
                  <a:extLst>
                    <a:ext uri="{9D8B030D-6E8A-4147-A177-3AD203B41FA5}">
                      <a16:colId xmlns:a16="http://schemas.microsoft.com/office/drawing/2014/main" val="20001"/>
                    </a:ext>
                  </a:extLst>
                </a:gridCol>
              </a:tblGrid>
              <a:tr h="212940">
                <a:tc>
                  <a:txBody>
                    <a:bodyPr/>
                    <a:lstStyle/>
                    <a:p>
                      <a:r>
                        <a:rPr lang="en-US" altLang="zh-CN" sz="1400" dirty="0">
                          <a:solidFill>
                            <a:srgbClr val="002060"/>
                          </a:solidFill>
                        </a:rPr>
                        <a:t>Think like a human</a:t>
                      </a:r>
                      <a:endParaRPr lang="zh-CN" altLang="en-US" sz="1400" dirty="0">
                        <a:solidFill>
                          <a:srgbClr val="002060"/>
                        </a:solidFill>
                      </a:endParaRPr>
                    </a:p>
                  </a:txBody>
                  <a:tcPr marT="45658" marB="45658"/>
                </a:tc>
                <a:tc>
                  <a:txBody>
                    <a:bodyPr/>
                    <a:lstStyle/>
                    <a:p>
                      <a:r>
                        <a:rPr lang="en-US" altLang="zh-CN" sz="1400" dirty="0">
                          <a:solidFill>
                            <a:srgbClr val="002060"/>
                          </a:solidFill>
                        </a:rPr>
                        <a:t>Think reasonably</a:t>
                      </a:r>
                      <a:endParaRPr lang="zh-CN" altLang="en-US" sz="1400" dirty="0">
                        <a:solidFill>
                          <a:srgbClr val="002060"/>
                        </a:solidFill>
                      </a:endParaRPr>
                    </a:p>
                  </a:txBody>
                  <a:tcPr marT="45658" marB="45658"/>
                </a:tc>
                <a:extLst>
                  <a:ext uri="{0D108BD9-81ED-4DB2-BD59-A6C34878D82A}">
                    <a16:rowId xmlns:a16="http://schemas.microsoft.com/office/drawing/2014/main" val="10000"/>
                  </a:ext>
                </a:extLst>
              </a:tr>
              <a:tr h="919972">
                <a:tc>
                  <a:txBody>
                    <a:bodyPr/>
                    <a:lstStyle/>
                    <a:p>
                      <a:pPr algn="just"/>
                      <a:r>
                        <a:rPr lang="en-US" altLang="zh-CN" sz="1000" dirty="0"/>
                        <a:t>“the exciting new effort to make computers think…. machines with minds, in the full and literal sense” (</a:t>
                      </a:r>
                      <a:r>
                        <a:rPr lang="en-US" altLang="zh-CN" sz="1000" dirty="0" err="1"/>
                        <a:t>Haugeland</a:t>
                      </a:r>
                      <a:r>
                        <a:rPr lang="en-US" altLang="zh-CN" sz="1000" dirty="0"/>
                        <a:t>, 1989)</a:t>
                      </a:r>
                    </a:p>
                    <a:p>
                      <a:pPr algn="just"/>
                      <a:r>
                        <a:rPr lang="en-US" altLang="zh-CN" sz="1000" dirty="0"/>
                        <a:t>“The automation of activities that we associate with human thinking, activities such as decision-making, problem solving, learning ...” (Bellman,. 1978) </a:t>
                      </a:r>
                      <a:endParaRPr lang="zh-CN" altLang="en-US" sz="1000" dirty="0"/>
                    </a:p>
                  </a:txBody>
                  <a:tcPr marT="45658" marB="45658"/>
                </a:tc>
                <a:tc>
                  <a:txBody>
                    <a:bodyPr/>
                    <a:lstStyle/>
                    <a:p>
                      <a:r>
                        <a:rPr lang="en-US" altLang="zh-CN" sz="1000" dirty="0"/>
                        <a:t>“The study of mental faculties through the use of computational models” (</a:t>
                      </a:r>
                      <a:r>
                        <a:rPr lang="en-US" altLang="zh-CN" sz="1000" dirty="0" err="1"/>
                        <a:t>Charniak</a:t>
                      </a:r>
                      <a:r>
                        <a:rPr lang="en-US" altLang="zh-CN" sz="1000" dirty="0"/>
                        <a:t> and McDermott, 1985)</a:t>
                      </a:r>
                    </a:p>
                    <a:p>
                      <a:endParaRPr lang="en-US" altLang="zh-CN" sz="1000" dirty="0"/>
                    </a:p>
                    <a:p>
                      <a:r>
                        <a:rPr lang="en-US" altLang="zh-CN" sz="1000" dirty="0"/>
                        <a:t> “The study of the computations that make it possible to </a:t>
                      </a:r>
                      <a:r>
                        <a:rPr lang="en-US" altLang="zh-CN" sz="1000" b="1" dirty="0"/>
                        <a:t>perceive</a:t>
                      </a:r>
                      <a:r>
                        <a:rPr lang="en-US" altLang="zh-CN" sz="1000" dirty="0"/>
                        <a:t>, </a:t>
                      </a:r>
                      <a:r>
                        <a:rPr lang="en-US" altLang="zh-CN" sz="1000" b="1" dirty="0"/>
                        <a:t>reason</a:t>
                      </a:r>
                      <a:r>
                        <a:rPr lang="en-US" altLang="zh-CN" sz="1000" dirty="0"/>
                        <a:t>, and </a:t>
                      </a:r>
                      <a:r>
                        <a:rPr lang="en-US" altLang="zh-CN" sz="1000" b="1" dirty="0"/>
                        <a:t>act</a:t>
                      </a:r>
                      <a:r>
                        <a:rPr lang="en-US" altLang="zh-CN" sz="1000" dirty="0"/>
                        <a:t>” (Winston, 1992)</a:t>
                      </a:r>
                      <a:endParaRPr lang="zh-CN" altLang="en-US" sz="1000" dirty="0"/>
                    </a:p>
                  </a:txBody>
                  <a:tcPr marT="45658" marB="45658"/>
                </a:tc>
                <a:extLst>
                  <a:ext uri="{0D108BD9-81ED-4DB2-BD59-A6C34878D82A}">
                    <a16:rowId xmlns:a16="http://schemas.microsoft.com/office/drawing/2014/main" val="10001"/>
                  </a:ext>
                </a:extLst>
              </a:tr>
            </a:tbl>
          </a:graphicData>
        </a:graphic>
      </p:graphicFrame>
      <p:sp>
        <p:nvSpPr>
          <p:cNvPr id="6"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is artificial intelligence?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230572" y="4891943"/>
            <a:ext cx="2922910" cy="357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1" lang="en-US" altLang="zh-CN" sz="1050" b="0" i="0" u="none" strike="noStrike" kern="1200" cap="none" spc="0" normalizeH="0" baseline="0" noProof="0" dirty="0">
                <a:ln>
                  <a:noFill/>
                </a:ln>
                <a:solidFill>
                  <a:srgbClr val="2D2D8A"/>
                </a:solidFill>
                <a:effectLst/>
                <a:uLnTx/>
                <a:uFillTx/>
                <a:latin typeface="微软雅黑" pitchFamily="34" charset="-122"/>
                <a:ea typeface="微软雅黑" pitchFamily="34" charset="-122"/>
                <a:cs typeface="+mn-cs"/>
              </a:rPr>
              <a:t>Introduction to Artificial Intelligence</a:t>
            </a:r>
          </a:p>
        </p:txBody>
      </p:sp>
      <p:sp>
        <p:nvSpPr>
          <p:cNvPr id="5" name="灯片编号占位符 4"/>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defRPr/>
            </a:pPr>
            <a:fld id="{29FEDE01-F568-4761-9B63-A0C8097E3DEC}" type="slidenum">
              <a:rPr kumimoji="1" lang="en-US" altLang="zh-CN" sz="900" b="0"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9</a:t>
            </a:fld>
            <a:endParaRPr kumimoji="1" lang="en-US" altLang="zh-CN" sz="9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pic>
        <p:nvPicPr>
          <p:cNvPr id="8" name="图片 7"/>
          <p:cNvPicPr>
            <a:picLocks noChangeAspect="1"/>
          </p:cNvPicPr>
          <p:nvPr/>
        </p:nvPicPr>
        <p:blipFill>
          <a:blip r:embed="rId3"/>
          <a:stretch>
            <a:fillRect/>
          </a:stretch>
        </p:blipFill>
        <p:spPr>
          <a:xfrm>
            <a:off x="1366520" y="1140737"/>
            <a:ext cx="6378640" cy="3323719"/>
          </a:xfrm>
          <a:prstGeom prst="rect">
            <a:avLst/>
          </a:prstGeom>
        </p:spPr>
      </p:pic>
      <p:sp>
        <p:nvSpPr>
          <p:cNvPr id="3" name="标题 1"/>
          <p:cNvSpPr>
            <a:spLocks noGrp="1"/>
          </p:cNvSpPr>
          <p:nvPr>
            <p:ph type="title"/>
          </p:nvPr>
        </p:nvSpPr>
        <p:spPr>
          <a:xfrm>
            <a:off x="1366520" y="175895"/>
            <a:ext cx="7618730" cy="857250"/>
          </a:xfrm>
        </p:spPr>
        <p:txBody>
          <a:bodyPr/>
          <a:lstStyle/>
          <a:p>
            <a:r>
              <a:rPr lang="en-US" altLang="zh-CN" sz="2700" b="1" dirty="0">
                <a:latin typeface="Times New Roman" pitchFamily="18" charset="0"/>
                <a:ea typeface="微软雅黑" pitchFamily="34" charset="-122"/>
                <a:cs typeface="Times New Roman" pitchFamily="18" charset="0"/>
              </a:rPr>
              <a:t>What is artificial intelligence?</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TEXTBOXSTYLE_GUID" val="{9545c250-c479-4aae-9455-2e93b482b5b4}"/>
</p:tagLst>
</file>

<file path=ppt/tags/tag10.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0;您的正文已经经简明扼要，字字珠玑，但信息却千丝万缕、错综复杂，需要用更多。"/>
  <p:tag name="KSO_WM_UNIT_NOCLEAR" val="1"/>
  <p:tag name="KSO_WM_UNIT_VALUE" val="92"/>
  <p:tag name="KSO_WM_UNIT_HIGHLIGHT" val="0"/>
  <p:tag name="KSO_WM_UNIT_COMPATIBLE" val="0"/>
  <p:tag name="KSO_WM_UNIT_DIAGRAM_ISNUMVISUAL" val="0"/>
  <p:tag name="KSO_WM_UNIT_DIAGRAM_ISREFERUNIT" val="0"/>
  <p:tag name="KSO_WM_UNIT_TYPE" val="f"/>
  <p:tag name="KSO_WM_UNIT_INDEX" val="1"/>
  <p:tag name="KSO_WM_UNIT_ID" val="mixed20201941_275*f*1"/>
  <p:tag name="KSO_WM_TEMPLATE_CATEGORY" val="mixed"/>
  <p:tag name="KSO_WM_TEMPLATE_INDEX" val="20201941"/>
  <p:tag name="KSO_WM_UNIT_LAYERLEVEL" val="1"/>
  <p:tag name="KSO_WM_TAG_VERSION" val="1.0"/>
  <p:tag name="KSO_WM_BEAUTIFY_FLAG" val="#wm#"/>
  <p:tag name="KSO_WM_UNIT_TEXTBOXSTYLE_GUID" val="{f3670e93-3302-4e95-ad21-ca673bf0007d}"/>
  <p:tag name="KSO_WM_UNIT_TEXTBOXSTYLE_TEMPLATEID" val="3135465"/>
  <p:tag name="KSO_WM_UNIT_TEXTBOXSTYLE_TYPE" val="8"/>
</p:tagLst>
</file>

<file path=ppt/tags/tag1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92502"/>
  <p:tag name="KSO_WM_UNIT_TEXTBOXSTYLE_ADJUSTTOP" val="0_-13.25"/>
  <p:tag name="KSO_WM_UNIT_TEXTBOXSTYLE_ADJUSTWIDTH" val="100_39.85001"/>
  <p:tag name="KSO_WM_UNIT_TEXTBOXSTYLE_ADJUSTHEIGTH" val="100_26.45"/>
  <p:tag name="KSO_WM_UNIT_HIGHLIGHT" val="0"/>
  <p:tag name="KSO_WM_UNIT_COMPATIBLE" val="0"/>
  <p:tag name="KSO_WM_UNIT_DIAGRAM_ISNUMVISUAL" val="0"/>
  <p:tag name="KSO_WM_UNIT_DIAGRAM_ISREFERUNIT" val="0"/>
  <p:tag name="KSO_WM_UNIT_TYPE" val="i"/>
  <p:tag name="KSO_WM_UNIT_INDEX" val="1"/>
  <p:tag name="KSO_WM_UNIT_ID" val="mixed20201941_275*i*1"/>
  <p:tag name="KSO_WM_TEMPLATE_CATEGORY" val="mixed"/>
  <p:tag name="KSO_WM_TEMPLATE_INDEX" val="20201941"/>
  <p:tag name="KSO_WM_UNIT_LAYERLEVEL" val="1"/>
  <p:tag name="KSO_WM_TAG_VERSION" val="1.0"/>
  <p:tag name="KSO_WM_BEAUTIFY_FLAG" val="#wm#"/>
  <p:tag name="KSO_WM_UNIT_TEXTBOXSTYLE_GUID" val="{f3670e93-3302-4e95-ad21-ca673bf0007d}"/>
</p:tagLst>
</file>

<file path=ppt/tags/tag1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100_-33.45001"/>
  <p:tag name="KSO_WM_UNIT_HIGHLIGHT" val="0"/>
  <p:tag name="KSO_WM_UNIT_COMPATIBLE" val="0"/>
  <p:tag name="KSO_WM_UNIT_DIAGRAM_ISNUMVISUAL" val="0"/>
  <p:tag name="KSO_WM_UNIT_DIAGRAM_ISREFERUNIT" val="0"/>
  <p:tag name="KSO_WM_UNIT_TYPE" val="i"/>
  <p:tag name="KSO_WM_UNIT_INDEX" val="2"/>
  <p:tag name="KSO_WM_UNIT_ID" val="mixed20201941_275*i*2"/>
  <p:tag name="KSO_WM_TEMPLATE_CATEGORY" val="mixed"/>
  <p:tag name="KSO_WM_TEMPLATE_INDEX" val="20201941"/>
  <p:tag name="KSO_WM_UNIT_LAYERLEVEL" val="1"/>
  <p:tag name="KSO_WM_TAG_VERSION" val="1.0"/>
  <p:tag name="KSO_WM_BEAUTIFY_FLAG" val="#wm#"/>
  <p:tag name="KSO_WM_UNIT_TEXTBOXSTYLE_GUID" val="{f3670e93-3302-4e95-ad21-ca673bf0007d}"/>
</p:tagLst>
</file>

<file path=ppt/tags/tag1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6.574951"/>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5"/>
  <p:tag name="KSO_WM_UNIT_ID" val="mixed20201941_275*i*5"/>
  <p:tag name="KSO_WM_TEMPLATE_CATEGORY" val="mixed"/>
  <p:tag name="KSO_WM_TEMPLATE_INDEX" val="20201941"/>
  <p:tag name="KSO_WM_UNIT_LAYERLEVEL" val="1"/>
  <p:tag name="KSO_WM_TAG_VERSION" val="1.0"/>
  <p:tag name="KSO_WM_BEAUTIFY_FLAG" val="#wm#"/>
  <p:tag name="KSO_WM_UNIT_TEXTBOXSTYLE_GUID" val="{f3670e93-3302-4e95-ad21-ca673bf0007d}"/>
</p:tagLst>
</file>

<file path=ppt/tags/tag1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91.575"/>
  <p:tag name="KSO_WM_UNIT_TEXTBOXSTYLE_ADJUSTTOP" val="0_11.24023"/>
  <p:tag name="KSO_WM_UNIT_HIGHLIGHT" val="0"/>
  <p:tag name="KSO_WM_UNIT_COMPATIBLE" val="0"/>
  <p:tag name="KSO_WM_UNIT_DIAGRAM_ISNUMVISUAL" val="0"/>
  <p:tag name="KSO_WM_UNIT_DIAGRAM_ISREFERUNIT" val="0"/>
  <p:tag name="KSO_WM_UNIT_TYPE" val="i"/>
  <p:tag name="KSO_WM_UNIT_INDEX" val="6"/>
  <p:tag name="KSO_WM_UNIT_ID" val="mixed20201941_275*i*6"/>
  <p:tag name="KSO_WM_TEMPLATE_CATEGORY" val="mixed"/>
  <p:tag name="KSO_WM_TEMPLATE_INDEX" val="2020194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400.4036"/>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7"/>
  <p:tag name="KSO_WM_UNIT_ID" val="mixed20201941_275*i*7"/>
  <p:tag name="KSO_WM_TEMPLATE_CATEGORY" val="mixed"/>
  <p:tag name="KSO_WM_TEMPLATE_INDEX" val="2020194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0_98.65848"/>
  <p:tag name="KSO_WM_UNIT_HIGHLIGHT" val="0"/>
  <p:tag name="KSO_WM_UNIT_COMPATIBLE" val="0"/>
  <p:tag name="KSO_WM_UNIT_DIAGRAM_ISNUMVISUAL" val="0"/>
  <p:tag name="KSO_WM_UNIT_DIAGRAM_ISREFERUNIT" val="0"/>
  <p:tag name="KSO_WM_UNIT_TYPE" val="i"/>
  <p:tag name="KSO_WM_UNIT_INDEX" val="3"/>
  <p:tag name="KSO_WM_UNIT_ID" val="mixed20201941_275*i*3"/>
  <p:tag name="KSO_WM_TEMPLATE_CATEGORY" val="mixed"/>
  <p:tag name="KSO_WM_TEMPLATE_INDEX" val="2020194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3.54645"/>
  <p:tag name="KSO_WM_UNIT_TEXTBOXSTYLE_ADJUSTTOP" val="0_96.64999"/>
  <p:tag name="KSO_WM_UNIT_HIGHLIGHT" val="0"/>
  <p:tag name="KSO_WM_UNIT_COMPATIBLE" val="0"/>
  <p:tag name="KSO_WM_UNIT_DIAGRAM_ISNUMVISUAL" val="0"/>
  <p:tag name="KSO_WM_UNIT_DIAGRAM_ISREFERUNIT" val="0"/>
  <p:tag name="KSO_WM_UNIT_TYPE" val="i"/>
  <p:tag name="KSO_WM_UNIT_INDEX" val="4"/>
  <p:tag name="KSO_WM_UNIT_ID" val="mixed20201941_275*i*4"/>
  <p:tag name="KSO_WM_TEMPLATE_CATEGORY" val="mixed"/>
  <p:tag name="KSO_WM_TEMPLATE_INDEX" val="2020194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92502"/>
  <p:tag name="KSO_WM_UNIT_TEXTBOXSTYLE_ADJUSTTOP" val="0_-13.25"/>
  <p:tag name="KSO_WM_UNIT_TEXTBOXSTYLE_ADJUSTWIDTH" val="100_39.85001"/>
  <p:tag name="KSO_WM_UNIT_TEXTBOXSTYLE_ADJUSTHEIGTH" val="100_26.45"/>
  <p:tag name="KSO_WM_UNIT_HIGHLIGHT" val="0"/>
  <p:tag name="KSO_WM_UNIT_COMPATIBLE" val="0"/>
  <p:tag name="KSO_WM_UNIT_DIAGRAM_ISNUMVISUAL" val="0"/>
  <p:tag name="KSO_WM_UNIT_DIAGRAM_ISREFERUNIT" val="0"/>
  <p:tag name="KSO_WM_UNIT_TYPE" val="i"/>
  <p:tag name="KSO_WM_UNIT_INDEX" val="1"/>
  <p:tag name="KSO_WM_UNIT_ID" val="mixed20201941_274*i*1"/>
  <p:tag name="KSO_WM_TEMPLATE_CATEGORY" val="mixed"/>
  <p:tag name="KSO_WM_TEMPLATE_INDEX" val="20201941"/>
  <p:tag name="KSO_WM_UNIT_LAYERLEVEL" val="1"/>
  <p:tag name="KSO_WM_TAG_VERSION" val="1.0"/>
  <p:tag name="KSO_WM_BEAUTIFY_FLAG" val="#wm#"/>
  <p:tag name="KSO_WM_UNIT_TEXTBOXSTYLE_GUID" val="{9545c250-c479-4aae-9455-2e93b482b5b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TEXTBOXSTYLE_GUID" val="{f3670e93-3302-4e95-ad21-ca673bf0007d}"/>
</p:tagLst>
</file>

<file path=ppt/tags/tag2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92502"/>
  <p:tag name="KSO_WM_UNIT_TEXTBOXSTYLE_ADJUSTTOP" val="0_-13.25"/>
  <p:tag name="KSO_WM_UNIT_TEXTBOXSTYLE_ADJUSTWIDTH" val="100_39.85001"/>
  <p:tag name="KSO_WM_UNIT_TEXTBOXSTYLE_ADJUSTHEIGTH" val="100_26.45"/>
  <p:tag name="KSO_WM_UNIT_HIGHLIGHT" val="0"/>
  <p:tag name="KSO_WM_UNIT_COMPATIBLE" val="0"/>
  <p:tag name="KSO_WM_UNIT_DIAGRAM_ISNUMVISUAL" val="0"/>
  <p:tag name="KSO_WM_UNIT_DIAGRAM_ISREFERUNIT" val="0"/>
  <p:tag name="KSO_WM_UNIT_TYPE" val="i"/>
  <p:tag name="KSO_WM_UNIT_INDEX" val="1"/>
  <p:tag name="KSO_WM_UNIT_ID" val="mixed20201941_275*i*1"/>
  <p:tag name="KSO_WM_TEMPLATE_CATEGORY" val="mixed"/>
  <p:tag name="KSO_WM_TEMPLATE_INDEX" val="20201941"/>
  <p:tag name="KSO_WM_UNIT_LAYERLEVEL" val="1"/>
  <p:tag name="KSO_WM_TAG_VERSION" val="1.0"/>
  <p:tag name="KSO_WM_BEAUTIFY_FLAG" val=""/>
  <p:tag name="KSO_WM_UNIT_TEXTBOXSTYLE_GUID" val="{f3670e93-3302-4e95-ad21-ca673bf0007d}"/>
</p:tagLst>
</file>

<file path=ppt/tags/tag2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100_-33.45001"/>
  <p:tag name="KSO_WM_UNIT_HIGHLIGHT" val="0"/>
  <p:tag name="KSO_WM_UNIT_COMPATIBLE" val="0"/>
  <p:tag name="KSO_WM_UNIT_DIAGRAM_ISNUMVISUAL" val="0"/>
  <p:tag name="KSO_WM_UNIT_DIAGRAM_ISREFERUNIT" val="0"/>
  <p:tag name="KSO_WM_UNIT_TYPE" val="i"/>
  <p:tag name="KSO_WM_UNIT_INDEX" val="2"/>
  <p:tag name="KSO_WM_UNIT_ID" val="mixed20201941_275*i*2"/>
  <p:tag name="KSO_WM_TEMPLATE_CATEGORY" val="mixed"/>
  <p:tag name="KSO_WM_TEMPLATE_INDEX" val="20201941"/>
  <p:tag name="KSO_WM_UNIT_LAYERLEVEL" val="1"/>
  <p:tag name="KSO_WM_TAG_VERSION" val="1.0"/>
  <p:tag name="KSO_WM_BEAUTIFY_FLAG" val="#wm#"/>
  <p:tag name="KSO_WM_UNIT_TEXTBOXSTYLE_GUID" val="{f3670e93-3302-4e95-ad21-ca673bf0007d}"/>
</p:tagLst>
</file>

<file path=ppt/tags/tag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100_-33.45001"/>
  <p:tag name="KSO_WM_UNIT_HIGHLIGHT" val="0"/>
  <p:tag name="KSO_WM_UNIT_COMPATIBLE" val="0"/>
  <p:tag name="KSO_WM_UNIT_DIAGRAM_ISNUMVISUAL" val="0"/>
  <p:tag name="KSO_WM_UNIT_DIAGRAM_ISREFERUNIT" val="0"/>
  <p:tag name="KSO_WM_UNIT_TYPE" val="i"/>
  <p:tag name="KSO_WM_UNIT_INDEX" val="2"/>
  <p:tag name="KSO_WM_UNIT_ID" val="mixed20201941_274*i*2"/>
  <p:tag name="KSO_WM_TEMPLATE_CATEGORY" val="mixed"/>
  <p:tag name="KSO_WM_TEMPLATE_INDEX" val="20201941"/>
  <p:tag name="KSO_WM_UNIT_LAYERLEVEL" val="1"/>
  <p:tag name="KSO_WM_TAG_VERSION" val="1.0"/>
  <p:tag name="KSO_WM_BEAUTIFY_FLAG" val="#wm#"/>
  <p:tag name="KSO_WM_UNIT_TEXTBOXSTYLE_GUID" val="{9545c250-c479-4aae-9455-2e93b482b5b4}"/>
</p:tagLst>
</file>

<file path=ppt/tags/tag3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6.574951"/>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5"/>
  <p:tag name="KSO_WM_UNIT_ID" val="mixed20201941_275*i*5"/>
  <p:tag name="KSO_WM_TEMPLATE_CATEGORY" val="mixed"/>
  <p:tag name="KSO_WM_TEMPLATE_INDEX" val="20201941"/>
  <p:tag name="KSO_WM_UNIT_LAYERLEVEL" val="1"/>
  <p:tag name="KSO_WM_TAG_VERSION" val="1.0"/>
  <p:tag name="KSO_WM_BEAUTIFY_FLAG" val="#wm#"/>
  <p:tag name="KSO_WM_UNIT_TEXTBOXSTYLE_GUID" val="{f3670e93-3302-4e95-ad21-ca673bf0007d}"/>
</p:tagLst>
</file>

<file path=ppt/tags/tag3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91.575"/>
  <p:tag name="KSO_WM_UNIT_TEXTBOXSTYLE_ADJUSTTOP" val="0_11.24023"/>
  <p:tag name="KSO_WM_UNIT_HIGHLIGHT" val="0"/>
  <p:tag name="KSO_WM_UNIT_COMPATIBLE" val="0"/>
  <p:tag name="KSO_WM_UNIT_DIAGRAM_ISNUMVISUAL" val="0"/>
  <p:tag name="KSO_WM_UNIT_DIAGRAM_ISREFERUNIT" val="0"/>
  <p:tag name="KSO_WM_UNIT_TYPE" val="i"/>
  <p:tag name="KSO_WM_UNIT_INDEX" val="6"/>
  <p:tag name="KSO_WM_UNIT_ID" val="mixed20201941_275*i*6"/>
  <p:tag name="KSO_WM_TEMPLATE_CATEGORY" val="mixed"/>
  <p:tag name="KSO_WM_TEMPLATE_INDEX" val="20201941"/>
  <p:tag name="KSO_WM_UNIT_LAYERLEVEL" val="1"/>
  <p:tag name="KSO_WM_TAG_VERSION" val="1.0"/>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400.4036"/>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7"/>
  <p:tag name="KSO_WM_UNIT_ID" val="mixed20201941_275*i*7"/>
  <p:tag name="KSO_WM_TEMPLATE_CATEGORY" val="mixed"/>
  <p:tag name="KSO_WM_TEMPLATE_INDEX" val="20201941"/>
  <p:tag name="KSO_WM_UNIT_LAYERLEVEL" val="1"/>
  <p:tag name="KSO_WM_TAG_VERSION" val="1.0"/>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0_98.65848"/>
  <p:tag name="KSO_WM_UNIT_HIGHLIGHT" val="0"/>
  <p:tag name="KSO_WM_UNIT_COMPATIBLE" val="0"/>
  <p:tag name="KSO_WM_UNIT_DIAGRAM_ISNUMVISUAL" val="0"/>
  <p:tag name="KSO_WM_UNIT_DIAGRAM_ISREFERUNIT" val="0"/>
  <p:tag name="KSO_WM_UNIT_TYPE" val="i"/>
  <p:tag name="KSO_WM_UNIT_INDEX" val="3"/>
  <p:tag name="KSO_WM_UNIT_ID" val="mixed20201941_275*i*3"/>
  <p:tag name="KSO_WM_TEMPLATE_CATEGORY" val="mixed"/>
  <p:tag name="KSO_WM_TEMPLATE_INDEX" val="20201941"/>
  <p:tag name="KSO_WM_UNIT_LAYERLEVEL" val="1"/>
  <p:tag name="KSO_WM_TAG_VERSION" val="1.0"/>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3.54645"/>
  <p:tag name="KSO_WM_UNIT_TEXTBOXSTYLE_ADJUSTTOP" val="0_96.64999"/>
  <p:tag name="KSO_WM_UNIT_HIGHLIGHT" val="0"/>
  <p:tag name="KSO_WM_UNIT_COMPATIBLE" val="0"/>
  <p:tag name="KSO_WM_UNIT_DIAGRAM_ISNUMVISUAL" val="0"/>
  <p:tag name="KSO_WM_UNIT_DIAGRAM_ISREFERUNIT" val="0"/>
  <p:tag name="KSO_WM_UNIT_TYPE" val="i"/>
  <p:tag name="KSO_WM_UNIT_INDEX" val="4"/>
  <p:tag name="KSO_WM_UNIT_ID" val="mixed20201941_275*i*4"/>
  <p:tag name="KSO_WM_TEMPLATE_CATEGORY" val="mixed"/>
  <p:tag name="KSO_WM_TEMPLATE_INDEX" val="20201941"/>
  <p:tag name="KSO_WM_UNIT_LAYERLEVEL" val="1"/>
  <p:tag name="KSO_WM_TAG_VERSION" val="1.0"/>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6.574951"/>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5"/>
  <p:tag name="KSO_WM_UNIT_ID" val="mixed20201941_274*i*5"/>
  <p:tag name="KSO_WM_TEMPLATE_CATEGORY" val="mixed"/>
  <p:tag name="KSO_WM_TEMPLATE_INDEX" val="20201941"/>
  <p:tag name="KSO_WM_UNIT_LAYERLEVEL" val="1"/>
  <p:tag name="KSO_WM_TAG_VERSION" val="1.0"/>
  <p:tag name="KSO_WM_BEAUTIFY_FLAG" val="#wm#"/>
  <p:tag name="KSO_WM_UNIT_TEXTBOXSTYLE_GUID" val="{9545c250-c479-4aae-9455-2e93b482b5b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91.575"/>
  <p:tag name="KSO_WM_UNIT_TEXTBOXSTYLE_ADJUSTTOP" val="0_11.24023"/>
  <p:tag name="KSO_WM_UNIT_HIGHLIGHT" val="0"/>
  <p:tag name="KSO_WM_UNIT_COMPATIBLE" val="0"/>
  <p:tag name="KSO_WM_UNIT_DIAGRAM_ISNUMVISUAL" val="0"/>
  <p:tag name="KSO_WM_UNIT_DIAGRAM_ISREFERUNIT" val="0"/>
  <p:tag name="KSO_WM_UNIT_TYPE" val="i"/>
  <p:tag name="KSO_WM_UNIT_INDEX" val="6"/>
  <p:tag name="KSO_WM_UNIT_ID" val="mixed20201941_274*i*6"/>
  <p:tag name="KSO_WM_TEMPLATE_CATEGORY" val="mixed"/>
  <p:tag name="KSO_WM_TEMPLATE_INDEX" val="2020194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400.4036"/>
  <p:tag name="KSO_WM_UNIT_TEXTBOXSTYLE_ADJUSTTOP" val="0_9.899994"/>
  <p:tag name="KSO_WM_UNIT_HIGHLIGHT" val="0"/>
  <p:tag name="KSO_WM_UNIT_COMPATIBLE" val="0"/>
  <p:tag name="KSO_WM_UNIT_DIAGRAM_ISNUMVISUAL" val="0"/>
  <p:tag name="KSO_WM_UNIT_DIAGRAM_ISREFERUNIT" val="0"/>
  <p:tag name="KSO_WM_UNIT_TYPE" val="i"/>
  <p:tag name="KSO_WM_UNIT_INDEX" val="7"/>
  <p:tag name="KSO_WM_UNIT_ID" val="mixed20201941_274*i*7"/>
  <p:tag name="KSO_WM_TEMPLATE_CATEGORY" val="mixed"/>
  <p:tag name="KSO_WM_TEMPLATE_INDEX" val="2020194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UNIT_TEXTBOXSTYLE_GUID" val="{26b02656-5a70-4311-bf98-777765ca2c2f}"/>
</p:tagLst>
</file>

<file path=ppt/tags/tag66.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18*f*1"/>
  <p:tag name="KSO_WM_TEMPLATE_CATEGORY" val="mixed"/>
  <p:tag name="KSO_WM_TEMPLATE_INDEX" val="20201941"/>
  <p:tag name="KSO_WM_UNIT_LAYERLEVEL" val="1"/>
  <p:tag name="KSO_WM_TAG_VERSION" val="1.0"/>
  <p:tag name="KSO_WM_BEAUTIFY_FLAG" val="#wm#"/>
  <p:tag name="KSO_WM_UNIT_TEXTBOXSTYLE_GUID" val="{26b02656-5a70-4311-bf98-777765ca2c2f}"/>
  <p:tag name="KSO_WM_UNIT_TEXTBOXSTYLE_TEMPLATEID" val="3135308"/>
  <p:tag name="KSO_WM_UNIT_TEXTBOXSTYLE_TYPE" val="8"/>
</p:tagLst>
</file>

<file path=ppt/tags/tag6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18*i*1"/>
  <p:tag name="KSO_WM_TEMPLATE_CATEGORY" val="mixed"/>
  <p:tag name="KSO_WM_TEMPLATE_INDEX" val="20201941"/>
  <p:tag name="KSO_WM_UNIT_LAYERLEVEL" val="1"/>
  <p:tag name="KSO_WM_TAG_VERSION" val="1.0"/>
  <p:tag name="KSO_WM_BEAUTIFY_FLAG" val="#wm#"/>
  <p:tag name="KSO_WM_UNIT_TEXTBOXSTYLE_GUID" val="{26b02656-5a70-4311-bf98-777765ca2c2f}"/>
</p:tagLst>
</file>

<file path=ppt/tags/tag6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18*i*2"/>
  <p:tag name="KSO_WM_TEMPLATE_CATEGORY" val="mixed"/>
  <p:tag name="KSO_WM_TEMPLATE_INDEX" val="20201941"/>
  <p:tag name="KSO_WM_UNIT_LAYERLEVEL" val="1"/>
  <p:tag name="KSO_WM_TAG_VERSION" val="1.0"/>
  <p:tag name="KSO_WM_BEAUTIFY_FLAG" val="#wm#"/>
  <p:tag name="KSO_WM_UNIT_TEXTBOXSTYLE_GUID" val="{26b02656-5a70-4311-bf98-777765ca2c2f}"/>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18*i*3"/>
  <p:tag name="KSO_WM_TEMPLATE_CATEGORY" val="mixed"/>
  <p:tag name="KSO_WM_TEMPLATE_INDEX" val="2020194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2.37503"/>
  <p:tag name="KSO_WM_UNIT_TEXTBOXSTYLE_ADJUSTTOP" val="0_98.65848"/>
  <p:tag name="KSO_WM_UNIT_HIGHLIGHT" val="0"/>
  <p:tag name="KSO_WM_UNIT_COMPATIBLE" val="0"/>
  <p:tag name="KSO_WM_UNIT_DIAGRAM_ISNUMVISUAL" val="0"/>
  <p:tag name="KSO_WM_UNIT_DIAGRAM_ISREFERUNIT" val="0"/>
  <p:tag name="KSO_WM_UNIT_TYPE" val="i"/>
  <p:tag name="KSO_WM_UNIT_INDEX" val="3"/>
  <p:tag name="KSO_WM_UNIT_ID" val="mixed20201941_274*i*3"/>
  <p:tag name="KSO_WM_TEMPLATE_CATEGORY" val="mixed"/>
  <p:tag name="KSO_WM_TEMPLATE_INDEX" val="2020194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18*i*4"/>
  <p:tag name="KSO_WM_TEMPLATE_CATEGORY" val="mixed"/>
  <p:tag name="KSO_WM_TEMPLATE_INDEX" val="2020194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3.54645"/>
  <p:tag name="KSO_WM_UNIT_TEXTBOXSTYLE_ADJUSTTOP" val="0_96.64999"/>
  <p:tag name="KSO_WM_UNIT_HIGHLIGHT" val="0"/>
  <p:tag name="KSO_WM_UNIT_COMPATIBLE" val="0"/>
  <p:tag name="KSO_WM_UNIT_DIAGRAM_ISNUMVISUAL" val="0"/>
  <p:tag name="KSO_WM_UNIT_DIAGRAM_ISREFERUNIT" val="0"/>
  <p:tag name="KSO_WM_UNIT_TYPE" val="i"/>
  <p:tag name="KSO_WM_UNIT_INDEX" val="4"/>
  <p:tag name="KSO_WM_UNIT_ID" val="mixed20201941_274*i*4"/>
  <p:tag name="KSO_WM_TEMPLATE_CATEGORY" val="mixed"/>
  <p:tag name="KSO_WM_TEMPLATE_INDEX" val="2020194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TEXTBOXSTYLE_GUID" val="{f3670e93-3302-4e95-ad21-ca673bf0007d}"/>
</p:tagLst>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spPr>
      <a:bodyPr vert="horz" wrap="square" lIns="91440" tIns="45720" rIns="91440" bIns="45720" numCol="1" anchor="ctr" anchorCtr="0" compatLnSpc="1"/>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spPr>
      <a:bodyPr vert="horz" wrap="square" lIns="91440" tIns="45720" rIns="91440" bIns="45720" numCol="1" anchor="ctr" anchorCtr="0" compatLnSpc="1"/>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charset="2"/>
          <a:buNone/>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3667</TotalTime>
  <Words>11657</Words>
  <Application>Microsoft Office PowerPoint</Application>
  <PresentationFormat>全屏显示(16:9)</PresentationFormat>
  <Paragraphs>899</Paragraphs>
  <Slides>62</Slides>
  <Notes>62</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62</vt:i4>
      </vt:variant>
    </vt:vector>
  </HeadingPairs>
  <TitlesOfParts>
    <vt:vector size="80" baseType="lpstr">
      <vt:lpstr>Microsoft JhengHei</vt:lpstr>
      <vt:lpstr>Söhne</vt:lpstr>
      <vt:lpstr>Vollkorn</vt:lpstr>
      <vt:lpstr>等线</vt:lpstr>
      <vt:lpstr>黑体</vt:lpstr>
      <vt:lpstr>楷体</vt:lpstr>
      <vt:lpstr>楷体_GB2312</vt:lpstr>
      <vt:lpstr>宋体</vt:lpstr>
      <vt:lpstr>微软雅黑</vt:lpstr>
      <vt:lpstr>Arial</vt:lpstr>
      <vt:lpstr>Calibri</vt:lpstr>
      <vt:lpstr>Calibri Light</vt:lpstr>
      <vt:lpstr>Impact</vt:lpstr>
      <vt:lpstr>Times New Roman</vt:lpstr>
      <vt:lpstr>Wingdings</vt:lpstr>
      <vt:lpstr>Wingdings 2</vt:lpstr>
      <vt:lpstr>Office 佈景主題</vt:lpstr>
      <vt:lpstr>自定义设计方案</vt:lpstr>
      <vt:lpstr>PowerPoint 演示文稿</vt:lpstr>
      <vt:lpstr>PowerPoint 演示文稿</vt:lpstr>
      <vt:lpstr>What we talk about when we talk about AI</vt:lpstr>
      <vt:lpstr>What we talk about when we talk about AI</vt:lpstr>
      <vt:lpstr>What we talk about when we talk about AI</vt:lpstr>
      <vt:lpstr>What we talk about when we talk about AI</vt:lpstr>
      <vt:lpstr>What is artificial intelligence?</vt:lpstr>
      <vt:lpstr>What is artificial intelligence?</vt:lpstr>
      <vt:lpstr>What is artificial intelligence?</vt:lpstr>
      <vt:lpstr>What is artificial intelligence?</vt:lpstr>
      <vt:lpstr>What is artificial intelligence?</vt:lpstr>
      <vt:lpstr>PowerPoint 演示文稿</vt:lpstr>
      <vt:lpstr>Intelligent agent</vt:lpstr>
      <vt:lpstr>Intelligent agent</vt:lpstr>
      <vt:lpstr>Intelligent agent</vt:lpstr>
      <vt:lpstr>Rational agents</vt:lpstr>
      <vt:lpstr>Intelligent agent</vt:lpstr>
      <vt:lpstr>PowerPoint 演示文稿</vt:lpstr>
      <vt:lpstr>Search Question Guides and Formalizations</vt:lpstr>
      <vt:lpstr>PowerPoint 演示文稿</vt:lpstr>
      <vt:lpstr>Knowledge-based agents</vt:lpstr>
      <vt:lpstr>Knowledge-based agents</vt:lpstr>
      <vt:lpstr>Logical Representation and Reasoning of Knowledge</vt:lpstr>
      <vt:lpstr>Propositional logic: a simple logic</vt:lpstr>
      <vt:lpstr>Logical Representation and Reasoning of Knowledge</vt:lpstr>
      <vt:lpstr>PowerPoint 演示文稿</vt:lpstr>
      <vt:lpstr>First order logical reasoning</vt:lpstr>
      <vt:lpstr>First Order Logic</vt:lpstr>
      <vt:lpstr>PowerPoint 演示文稿</vt:lpstr>
      <vt:lpstr>Uncertainty Overview</vt:lpstr>
      <vt:lpstr>Uncertainty and Rational Decision Making</vt:lpstr>
      <vt:lpstr>Prior probability, Posterior probability</vt:lpstr>
      <vt:lpstr>Law of multiplication, law of chains</vt:lpstr>
      <vt:lpstr>Bayes' Rule</vt:lpstr>
      <vt:lpstr>PowerPoint 演示文稿</vt:lpstr>
      <vt:lpstr>Probabilistic reasoning </vt:lpstr>
      <vt:lpstr>Probabilistic reasoning </vt:lpstr>
      <vt:lpstr>Probabilistic reasoning </vt:lpstr>
      <vt:lpstr>Probabilistic reasoning </vt:lpstr>
      <vt:lpstr>Probabilistic reasoning </vt:lpstr>
      <vt:lpstr>Probabilistic reasoning </vt:lpstr>
      <vt:lpstr>Single-connected and multi-connected networks</vt:lpstr>
      <vt:lpstr>PowerPoint 演示文稿</vt:lpstr>
      <vt:lpstr>Brief description</vt:lpstr>
      <vt:lpstr> Supervised learning </vt:lpstr>
      <vt:lpstr> Supervised learning </vt:lpstr>
      <vt:lpstr> Supervised learning </vt:lpstr>
      <vt:lpstr> Supervised learning </vt:lpstr>
      <vt:lpstr> Supervised learning </vt:lpstr>
      <vt:lpstr>PowerPoint 演示文稿</vt:lpstr>
      <vt:lpstr> natural language processing </vt:lpstr>
      <vt:lpstr> natural language processing </vt:lpstr>
      <vt:lpstr> natural language processing </vt:lpstr>
      <vt:lpstr> natural language processing </vt:lpstr>
      <vt:lpstr> natural language processing </vt:lpstr>
      <vt:lpstr>PowerPoint 演示文稿</vt:lpstr>
      <vt:lpstr>Perception</vt:lpstr>
      <vt:lpstr>Perception</vt:lpstr>
      <vt:lpstr>Perception</vt:lpstr>
      <vt:lpstr>Perception</vt:lpstr>
      <vt:lpstr>Perception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世龙 董</cp:lastModifiedBy>
  <cp:revision>879</cp:revision>
  <dcterms:created xsi:type="dcterms:W3CDTF">1900-01-01T00:00:00Z</dcterms:created>
  <dcterms:modified xsi:type="dcterms:W3CDTF">2024-03-03T10:10:02Z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475DA70256D54D12A647F2C4B7023263</vt:lpwstr>
  </property>
  <property fmtid="{D5CDD505-2E9C-101B-9397-08002B2CF9AE}" pid="3" name="KSOProductBuildVer">
    <vt:lpwstr>2052-11.34.2</vt:lpwstr>
  </property>
</Properties>
</file>